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D2C44"/>
        </a:solidFill>
      </p:bgPr>
    </p:bg>
    <p:spTree>
      <p:nvGrpSpPr>
        <p:cNvPr id="1" name=""/>
        <p:cNvGrpSpPr/>
        <p:nvPr/>
      </p:nvGrpSpPr>
      <p:grpSpPr>
        <a:xfrm>
          <a:off x="0" y="0"/>
          <a:ext cx="0" cy="0"/>
          <a:chOff x="0" y="0"/>
          <a:chExt cx="0" cy="0"/>
        </a:xfrm>
      </p:grpSpPr>
      <p:sp>
        <p:nvSpPr>
          <p:cNvPr id="2" name="Text 0"/>
          <p:cNvSpPr/>
          <p:nvPr/>
        </p:nvSpPr>
        <p:spPr>
          <a:xfrm>
            <a:off x="731520" y="1097280"/>
            <a:ext cx="10058400" cy="365760"/>
          </a:xfrm>
          <a:prstGeom prst="rect">
            <a:avLst/>
          </a:prstGeom>
          <a:noFill/>
          <a:ln/>
        </p:spPr>
        <p:txBody>
          <a:bodyPr wrap="square" lIns="0" tIns="0" rIns="0" bIns="0" rtlCol="0" anchor="ctr"/>
          <a:lstStyle/>
          <a:p>
            <a:pPr indent="0" marL="0">
              <a:buNone/>
            </a:pPr>
            <a:r>
              <a:rPr lang="en-US" sz="1200" b="1" spc="600" kern="0" dirty="0">
                <a:solidFill>
                  <a:srgbClr val="E0352B"/>
                </a:solidFill>
                <a:latin typeface="Calibri" pitchFamily="34" charset="0"/>
                <a:ea typeface="Calibri" pitchFamily="34" charset="-122"/>
                <a:cs typeface="Calibri" pitchFamily="34" charset="-120"/>
              </a:rPr>
              <a:t>SPANISH FORT UMC  ·  CHURCH COUNCIL</a:t>
            </a:r>
            <a:endParaRPr lang="en-US" sz="1200" dirty="0"/>
          </a:p>
        </p:txBody>
      </p:sp>
      <p:sp>
        <p:nvSpPr>
          <p:cNvPr id="3" name="Text 1"/>
          <p:cNvSpPr/>
          <p:nvPr/>
        </p:nvSpPr>
        <p:spPr>
          <a:xfrm>
            <a:off x="731520" y="1737360"/>
            <a:ext cx="10058400" cy="1280160"/>
          </a:xfrm>
          <a:prstGeom prst="rect">
            <a:avLst/>
          </a:prstGeom>
          <a:noFill/>
          <a:ln/>
        </p:spPr>
        <p:txBody>
          <a:bodyPr wrap="square" lIns="0" tIns="0" rIns="0" bIns="0" rtlCol="0" anchor="ctr"/>
          <a:lstStyle/>
          <a:p>
            <a:pPr indent="0" marL="0">
              <a:buNone/>
            </a:pPr>
            <a:r>
              <a:rPr lang="en-US" sz="6000" dirty="0">
                <a:solidFill>
                  <a:srgbClr val="F6F2E8"/>
                </a:solidFill>
                <a:latin typeface="Georgia" pitchFamily="34" charset="0"/>
                <a:ea typeface="Georgia" pitchFamily="34" charset="-122"/>
                <a:cs typeface="Georgia" pitchFamily="34" charset="-120"/>
              </a:rPr>
              <a:t>The Volunteer Infrastructure</a:t>
            </a:r>
            <a:endParaRPr lang="en-US" sz="6000" dirty="0"/>
          </a:p>
        </p:txBody>
      </p:sp>
      <p:sp>
        <p:nvSpPr>
          <p:cNvPr id="4" name="Text 2"/>
          <p:cNvSpPr/>
          <p:nvPr/>
        </p:nvSpPr>
        <p:spPr>
          <a:xfrm>
            <a:off x="731520" y="3017520"/>
            <a:ext cx="10058400" cy="731520"/>
          </a:xfrm>
          <a:prstGeom prst="rect">
            <a:avLst/>
          </a:prstGeom>
          <a:noFill/>
          <a:ln/>
        </p:spPr>
        <p:txBody>
          <a:bodyPr wrap="square" lIns="0" tIns="0" rIns="0" bIns="0" rtlCol="0" anchor="ctr"/>
          <a:lstStyle/>
          <a:p>
            <a:pPr indent="0" marL="0">
              <a:buNone/>
            </a:pPr>
            <a:r>
              <a:rPr lang="en-US" sz="2800" i="1" dirty="0">
                <a:solidFill>
                  <a:srgbClr val="A6B3D4"/>
                </a:solidFill>
                <a:latin typeface="Georgia" pitchFamily="34" charset="0"/>
                <a:ea typeface="Georgia" pitchFamily="34" charset="-122"/>
                <a:cs typeface="Georgia" pitchFamily="34" charset="-120"/>
              </a:rPr>
              <a:t>Inventory, Observations, and the Path Ahead</a:t>
            </a:r>
            <a:endParaRPr lang="en-US" sz="2800" dirty="0"/>
          </a:p>
        </p:txBody>
      </p:sp>
      <p:sp>
        <p:nvSpPr>
          <p:cNvPr id="5" name="Shape 3"/>
          <p:cNvSpPr/>
          <p:nvPr/>
        </p:nvSpPr>
        <p:spPr>
          <a:xfrm>
            <a:off x="731520" y="4297680"/>
            <a:ext cx="640080" cy="45720"/>
          </a:xfrm>
          <a:prstGeom prst="rect">
            <a:avLst/>
          </a:prstGeom>
          <a:solidFill>
            <a:srgbClr val="E0352B"/>
          </a:solidFill>
          <a:ln w="12700">
            <a:solidFill>
              <a:srgbClr val="E0352B"/>
            </a:solidFill>
            <a:prstDash val="solid"/>
          </a:ln>
        </p:spPr>
      </p:sp>
      <p:sp>
        <p:nvSpPr>
          <p:cNvPr id="6" name="Text 4"/>
          <p:cNvSpPr/>
          <p:nvPr/>
        </p:nvSpPr>
        <p:spPr>
          <a:xfrm>
            <a:off x="731520" y="4526280"/>
            <a:ext cx="10058400" cy="365760"/>
          </a:xfrm>
          <a:prstGeom prst="rect">
            <a:avLst/>
          </a:prstGeom>
          <a:noFill/>
          <a:ln/>
        </p:spPr>
        <p:txBody>
          <a:bodyPr wrap="square" lIns="0" tIns="0" rIns="0" bIns="0" rtlCol="0" anchor="ctr"/>
          <a:lstStyle/>
          <a:p>
            <a:pPr indent="0" marL="0">
              <a:buNone/>
            </a:pPr>
            <a:r>
              <a:rPr lang="en-US" sz="1400" b="1" dirty="0">
                <a:solidFill>
                  <a:srgbClr val="F6F2E8"/>
                </a:solidFill>
                <a:latin typeface="Calibri" pitchFamily="34" charset="0"/>
                <a:ea typeface="Calibri" pitchFamily="34" charset="-122"/>
                <a:cs typeface="Calibri" pitchFamily="34" charset="-120"/>
              </a:rPr>
              <a:t>Rev. Woods Lisenby</a:t>
            </a:r>
            <a:endParaRPr lang="en-US" sz="1400" dirty="0"/>
          </a:p>
        </p:txBody>
      </p:sp>
      <p:sp>
        <p:nvSpPr>
          <p:cNvPr id="7" name="Text 5"/>
          <p:cNvSpPr/>
          <p:nvPr/>
        </p:nvSpPr>
        <p:spPr>
          <a:xfrm>
            <a:off x="731520" y="4892040"/>
            <a:ext cx="10058400" cy="365760"/>
          </a:xfrm>
          <a:prstGeom prst="rect">
            <a:avLst/>
          </a:prstGeom>
          <a:noFill/>
          <a:ln/>
        </p:spPr>
        <p:txBody>
          <a:bodyPr wrap="square" lIns="0" tIns="0" rIns="0" bIns="0" rtlCol="0" anchor="ctr"/>
          <a:lstStyle/>
          <a:p>
            <a:pPr indent="0" marL="0">
              <a:buNone/>
            </a:pPr>
            <a:r>
              <a:rPr lang="en-US" sz="1200" spc="200" kern="0" dirty="0">
                <a:solidFill>
                  <a:srgbClr val="A6B3D4"/>
                </a:solidFill>
                <a:latin typeface="Calibri" pitchFamily="34" charset="0"/>
                <a:ea typeface="Calibri" pitchFamily="34" charset="-122"/>
                <a:cs typeface="Calibri" pitchFamily="34" charset="-120"/>
              </a:rPr>
              <a:t>Senior Pastor  ·  May 27,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06  ·  ANATOMY OF A LANE</a:t>
            </a:r>
            <a:endParaRPr lang="en-US" sz="1100" dirty="0"/>
          </a:p>
        </p:txBody>
      </p:sp>
      <p:sp>
        <p:nvSpPr>
          <p:cNvPr id="3" name="Text 1"/>
          <p:cNvSpPr/>
          <p:nvPr/>
        </p:nvSpPr>
        <p:spPr>
          <a:xfrm>
            <a:off x="731520" y="1097280"/>
            <a:ext cx="10972800" cy="914400"/>
          </a:xfrm>
          <a:prstGeom prst="rect">
            <a:avLst/>
          </a:prstGeom>
          <a:noFill/>
          <a:ln/>
        </p:spPr>
        <p:txBody>
          <a:bodyPr wrap="square" lIns="0" tIns="0" rIns="0" bIns="0" rtlCol="0" anchor="ctr"/>
          <a:lstStyle/>
          <a:p>
            <a:pPr indent="0" marL="0">
              <a:buNone/>
            </a:pPr>
            <a:r>
              <a:rPr lang="en-US" sz="3600" dirty="0">
                <a:solidFill>
                  <a:srgbClr val="2A3F5F"/>
                </a:solidFill>
                <a:latin typeface="Georgia" pitchFamily="34" charset="0"/>
                <a:ea typeface="Georgia" pitchFamily="34" charset="-122"/>
                <a:cs typeface="Georgia" pitchFamily="34" charset="-120"/>
              </a:rPr>
              <a:t>Five elements that have to be true</a:t>
            </a:r>
            <a:endParaRPr lang="en-US" sz="36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Shape 3"/>
          <p:cNvSpPr/>
          <p:nvPr/>
        </p:nvSpPr>
        <p:spPr>
          <a:xfrm>
            <a:off x="731520" y="2560320"/>
            <a:ext cx="640080" cy="640080"/>
          </a:xfrm>
          <a:prstGeom prst="rect">
            <a:avLst/>
          </a:prstGeom>
          <a:solidFill>
            <a:srgbClr val="2A3F5F"/>
          </a:solidFill>
          <a:ln w="12700">
            <a:solidFill>
              <a:srgbClr val="2A3F5F"/>
            </a:solidFill>
            <a:prstDash val="solid"/>
          </a:ln>
        </p:spPr>
      </p:sp>
      <p:sp>
        <p:nvSpPr>
          <p:cNvPr id="6" name="Text 4"/>
          <p:cNvSpPr/>
          <p:nvPr/>
        </p:nvSpPr>
        <p:spPr>
          <a:xfrm>
            <a:off x="731520" y="2560320"/>
            <a:ext cx="640080" cy="640080"/>
          </a:xfrm>
          <a:prstGeom prst="rect">
            <a:avLst/>
          </a:prstGeom>
          <a:noFill/>
          <a:ln/>
        </p:spPr>
        <p:txBody>
          <a:bodyPr wrap="square" lIns="0" tIns="0" rIns="0" bIns="0" rtlCol="0" anchor="ctr"/>
          <a:lstStyle/>
          <a:p>
            <a:pPr algn="ctr" indent="0" marL="0">
              <a:buNone/>
            </a:pPr>
            <a:r>
              <a:rPr lang="en-US" sz="1600" b="1" dirty="0">
                <a:solidFill>
                  <a:srgbClr val="F6F2E8"/>
                </a:solidFill>
                <a:latin typeface="Georgia" pitchFamily="34" charset="0"/>
                <a:ea typeface="Georgia" pitchFamily="34" charset="-122"/>
                <a:cs typeface="Georgia" pitchFamily="34" charset="-120"/>
              </a:rPr>
              <a:t>01</a:t>
            </a:r>
            <a:endParaRPr lang="en-US" sz="1600" dirty="0"/>
          </a:p>
        </p:txBody>
      </p:sp>
      <p:sp>
        <p:nvSpPr>
          <p:cNvPr id="7" name="Text 5"/>
          <p:cNvSpPr/>
          <p:nvPr/>
        </p:nvSpPr>
        <p:spPr>
          <a:xfrm>
            <a:off x="1463040" y="2560320"/>
            <a:ext cx="10058400" cy="640080"/>
          </a:xfrm>
          <a:prstGeom prst="rect">
            <a:avLst/>
          </a:prstGeom>
          <a:noFill/>
          <a:ln/>
        </p:spPr>
        <p:txBody>
          <a:bodyPr wrap="square" lIns="0" tIns="0" rIns="0" bIns="0" rtlCol="0" anchor="ctr"/>
          <a:lstStyle/>
          <a:p>
            <a:pPr indent="0" marL="0">
              <a:buNone/>
            </a:pPr>
            <a:r>
              <a:rPr lang="en-US" sz="1600" b="1" i="1" dirty="0">
                <a:solidFill>
                  <a:srgbClr val="2A3F5F"/>
                </a:solidFill>
                <a:latin typeface="Georgia" pitchFamily="34" charset="0"/>
                <a:ea typeface="Georgia" pitchFamily="34" charset="-122"/>
                <a:cs typeface="Georgia" pitchFamily="34" charset="-120"/>
              </a:rPr>
              <a:t>A lane leader</a:t>
            </a:r>
            <a:endParaRPr lang="en-US" sz="1600" dirty="0"/>
          </a:p>
          <a:p>
            <a:pPr indent="0" marL="0">
              <a:buNone/>
            </a:pPr>
            <a:r>
              <a:rPr lang="en-US" sz="1200" dirty="0">
                <a:solidFill>
                  <a:srgbClr val="444444"/>
                </a:solidFill>
                <a:latin typeface="Georgia" pitchFamily="34" charset="0"/>
                <a:ea typeface="Georgia" pitchFamily="34" charset="-122"/>
                <a:cs typeface="Georgia" pitchFamily="34" charset="-120"/>
              </a:rPr>
              <a:t>One named lay person accountable for the whole lane. Not the same as a committee chair.</a:t>
            </a:r>
            <a:endParaRPr lang="en-US" sz="1600" dirty="0"/>
          </a:p>
        </p:txBody>
      </p:sp>
      <p:sp>
        <p:nvSpPr>
          <p:cNvPr id="8" name="Shape 6"/>
          <p:cNvSpPr/>
          <p:nvPr/>
        </p:nvSpPr>
        <p:spPr>
          <a:xfrm>
            <a:off x="1463040" y="3236976"/>
            <a:ext cx="9966960" cy="0"/>
          </a:xfrm>
          <a:prstGeom prst="line">
            <a:avLst/>
          </a:prstGeom>
          <a:noFill/>
          <a:ln w="6350">
            <a:solidFill>
              <a:srgbClr val="D8D4CC"/>
            </a:solidFill>
            <a:prstDash val="solid"/>
          </a:ln>
        </p:spPr>
      </p:sp>
      <p:sp>
        <p:nvSpPr>
          <p:cNvPr id="9" name="Shape 7"/>
          <p:cNvSpPr/>
          <p:nvPr/>
        </p:nvSpPr>
        <p:spPr>
          <a:xfrm>
            <a:off x="731520" y="3291840"/>
            <a:ext cx="640080" cy="640080"/>
          </a:xfrm>
          <a:prstGeom prst="rect">
            <a:avLst/>
          </a:prstGeom>
          <a:solidFill>
            <a:srgbClr val="2A3F5F"/>
          </a:solidFill>
          <a:ln w="12700">
            <a:solidFill>
              <a:srgbClr val="2A3F5F"/>
            </a:solidFill>
            <a:prstDash val="solid"/>
          </a:ln>
        </p:spPr>
      </p:sp>
      <p:sp>
        <p:nvSpPr>
          <p:cNvPr id="10" name="Text 8"/>
          <p:cNvSpPr/>
          <p:nvPr/>
        </p:nvSpPr>
        <p:spPr>
          <a:xfrm>
            <a:off x="731520" y="3291840"/>
            <a:ext cx="640080" cy="640080"/>
          </a:xfrm>
          <a:prstGeom prst="rect">
            <a:avLst/>
          </a:prstGeom>
          <a:noFill/>
          <a:ln/>
        </p:spPr>
        <p:txBody>
          <a:bodyPr wrap="square" lIns="0" tIns="0" rIns="0" bIns="0" rtlCol="0" anchor="ctr"/>
          <a:lstStyle/>
          <a:p>
            <a:pPr algn="ctr" indent="0" marL="0">
              <a:buNone/>
            </a:pPr>
            <a:r>
              <a:rPr lang="en-US" sz="1600" b="1" dirty="0">
                <a:solidFill>
                  <a:srgbClr val="F6F2E8"/>
                </a:solidFill>
                <a:latin typeface="Georgia" pitchFamily="34" charset="0"/>
                <a:ea typeface="Georgia" pitchFamily="34" charset="-122"/>
                <a:cs typeface="Georgia" pitchFamily="34" charset="-120"/>
              </a:rPr>
              <a:t>02</a:t>
            </a:r>
            <a:endParaRPr lang="en-US" sz="1600" dirty="0"/>
          </a:p>
        </p:txBody>
      </p:sp>
      <p:sp>
        <p:nvSpPr>
          <p:cNvPr id="11" name="Text 9"/>
          <p:cNvSpPr/>
          <p:nvPr/>
        </p:nvSpPr>
        <p:spPr>
          <a:xfrm>
            <a:off x="1463040" y="3291840"/>
            <a:ext cx="10058400" cy="640080"/>
          </a:xfrm>
          <a:prstGeom prst="rect">
            <a:avLst/>
          </a:prstGeom>
          <a:noFill/>
          <a:ln/>
        </p:spPr>
        <p:txBody>
          <a:bodyPr wrap="square" lIns="0" tIns="0" rIns="0" bIns="0" rtlCol="0" anchor="ctr"/>
          <a:lstStyle/>
          <a:p>
            <a:pPr indent="0" marL="0">
              <a:buNone/>
            </a:pPr>
            <a:r>
              <a:rPr lang="en-US" sz="1600" b="1" i="1" dirty="0">
                <a:solidFill>
                  <a:srgbClr val="2A3F5F"/>
                </a:solidFill>
                <a:latin typeface="Georgia" pitchFamily="34" charset="0"/>
                <a:ea typeface="Georgia" pitchFamily="34" charset="-122"/>
                <a:cs typeface="Georgia" pitchFamily="34" charset="-120"/>
              </a:rPr>
              <a:t>An elevator pitch</a:t>
            </a:r>
            <a:endParaRPr lang="en-US" sz="1600" dirty="0"/>
          </a:p>
          <a:p>
            <a:pPr indent="0" marL="0">
              <a:buNone/>
            </a:pPr>
            <a:r>
              <a:rPr lang="en-US" sz="1200" dirty="0">
                <a:solidFill>
                  <a:srgbClr val="444444"/>
                </a:solidFill>
                <a:latin typeface="Georgia" pitchFamily="34" charset="0"/>
                <a:ea typeface="Georgia" pitchFamily="34" charset="-122"/>
                <a:cs typeface="Georgia" pitchFamily="34" charset="-120"/>
              </a:rPr>
              <a:t>One paragraph in plain English. No acronyms. Readable from the pulpit or in Spotlight.</a:t>
            </a:r>
            <a:endParaRPr lang="en-US" sz="1600" dirty="0"/>
          </a:p>
        </p:txBody>
      </p:sp>
      <p:sp>
        <p:nvSpPr>
          <p:cNvPr id="12" name="Shape 10"/>
          <p:cNvSpPr/>
          <p:nvPr/>
        </p:nvSpPr>
        <p:spPr>
          <a:xfrm>
            <a:off x="1463040" y="3968496"/>
            <a:ext cx="9966960" cy="0"/>
          </a:xfrm>
          <a:prstGeom prst="line">
            <a:avLst/>
          </a:prstGeom>
          <a:noFill/>
          <a:ln w="6350">
            <a:solidFill>
              <a:srgbClr val="D8D4CC"/>
            </a:solidFill>
            <a:prstDash val="solid"/>
          </a:ln>
        </p:spPr>
      </p:sp>
      <p:sp>
        <p:nvSpPr>
          <p:cNvPr id="13" name="Shape 11"/>
          <p:cNvSpPr/>
          <p:nvPr/>
        </p:nvSpPr>
        <p:spPr>
          <a:xfrm>
            <a:off x="731520" y="4023360"/>
            <a:ext cx="640080" cy="640080"/>
          </a:xfrm>
          <a:prstGeom prst="rect">
            <a:avLst/>
          </a:prstGeom>
          <a:solidFill>
            <a:srgbClr val="2A3F5F"/>
          </a:solidFill>
          <a:ln w="12700">
            <a:solidFill>
              <a:srgbClr val="2A3F5F"/>
            </a:solidFill>
            <a:prstDash val="solid"/>
          </a:ln>
        </p:spPr>
      </p:sp>
      <p:sp>
        <p:nvSpPr>
          <p:cNvPr id="14" name="Text 12"/>
          <p:cNvSpPr/>
          <p:nvPr/>
        </p:nvSpPr>
        <p:spPr>
          <a:xfrm>
            <a:off x="731520" y="4023360"/>
            <a:ext cx="640080" cy="640080"/>
          </a:xfrm>
          <a:prstGeom prst="rect">
            <a:avLst/>
          </a:prstGeom>
          <a:noFill/>
          <a:ln/>
        </p:spPr>
        <p:txBody>
          <a:bodyPr wrap="square" lIns="0" tIns="0" rIns="0" bIns="0" rtlCol="0" anchor="ctr"/>
          <a:lstStyle/>
          <a:p>
            <a:pPr algn="ctr" indent="0" marL="0">
              <a:buNone/>
            </a:pPr>
            <a:r>
              <a:rPr lang="en-US" sz="1600" b="1" dirty="0">
                <a:solidFill>
                  <a:srgbClr val="F6F2E8"/>
                </a:solidFill>
                <a:latin typeface="Georgia" pitchFamily="34" charset="0"/>
                <a:ea typeface="Georgia" pitchFamily="34" charset="-122"/>
                <a:cs typeface="Georgia" pitchFamily="34" charset="-120"/>
              </a:rPr>
              <a:t>03</a:t>
            </a:r>
            <a:endParaRPr lang="en-US" sz="1600" dirty="0"/>
          </a:p>
        </p:txBody>
      </p:sp>
      <p:sp>
        <p:nvSpPr>
          <p:cNvPr id="15" name="Text 13"/>
          <p:cNvSpPr/>
          <p:nvPr/>
        </p:nvSpPr>
        <p:spPr>
          <a:xfrm>
            <a:off x="1463040" y="4023360"/>
            <a:ext cx="10058400" cy="640080"/>
          </a:xfrm>
          <a:prstGeom prst="rect">
            <a:avLst/>
          </a:prstGeom>
          <a:noFill/>
          <a:ln/>
        </p:spPr>
        <p:txBody>
          <a:bodyPr wrap="square" lIns="0" tIns="0" rIns="0" bIns="0" rtlCol="0" anchor="ctr"/>
          <a:lstStyle/>
          <a:p>
            <a:pPr indent="0" marL="0">
              <a:buNone/>
            </a:pPr>
            <a:r>
              <a:rPr lang="en-US" sz="1600" b="1" i="1" dirty="0">
                <a:solidFill>
                  <a:srgbClr val="2A3F5F"/>
                </a:solidFill>
                <a:latin typeface="Georgia" pitchFamily="34" charset="0"/>
                <a:ea typeface="Georgia" pitchFamily="34" charset="-122"/>
                <a:cs typeface="Georgia" pitchFamily="34" charset="-120"/>
              </a:rPr>
              <a:t>Defined on-ramps</a:t>
            </a:r>
            <a:endParaRPr lang="en-US" sz="1600" dirty="0"/>
          </a:p>
          <a:p>
            <a:pPr indent="0" marL="0">
              <a:buNone/>
            </a:pPr>
            <a:r>
              <a:rPr lang="en-US" sz="1200" dirty="0">
                <a:solidFill>
                  <a:srgbClr val="444444"/>
                </a:solidFill>
                <a:latin typeface="Georgia" pitchFamily="34" charset="0"/>
                <a:ea typeface="Georgia" pitchFamily="34" charset="-122"/>
                <a:cs typeface="Georgia" pitchFamily="34" charset="-120"/>
              </a:rPr>
              <a:t>One-time helper. Regular weekly role. Sub-team lead. Path into lane leadership itself.</a:t>
            </a:r>
            <a:endParaRPr lang="en-US" sz="1600" dirty="0"/>
          </a:p>
        </p:txBody>
      </p:sp>
      <p:sp>
        <p:nvSpPr>
          <p:cNvPr id="16" name="Shape 14"/>
          <p:cNvSpPr/>
          <p:nvPr/>
        </p:nvSpPr>
        <p:spPr>
          <a:xfrm>
            <a:off x="1463040" y="4700016"/>
            <a:ext cx="9966960" cy="0"/>
          </a:xfrm>
          <a:prstGeom prst="line">
            <a:avLst/>
          </a:prstGeom>
          <a:noFill/>
          <a:ln w="6350">
            <a:solidFill>
              <a:srgbClr val="D8D4CC"/>
            </a:solidFill>
            <a:prstDash val="solid"/>
          </a:ln>
        </p:spPr>
      </p:sp>
      <p:sp>
        <p:nvSpPr>
          <p:cNvPr id="17" name="Shape 15"/>
          <p:cNvSpPr/>
          <p:nvPr/>
        </p:nvSpPr>
        <p:spPr>
          <a:xfrm>
            <a:off x="731520" y="4754880"/>
            <a:ext cx="640080" cy="640080"/>
          </a:xfrm>
          <a:prstGeom prst="rect">
            <a:avLst/>
          </a:prstGeom>
          <a:solidFill>
            <a:srgbClr val="2A3F5F"/>
          </a:solidFill>
          <a:ln w="12700">
            <a:solidFill>
              <a:srgbClr val="2A3F5F"/>
            </a:solidFill>
            <a:prstDash val="solid"/>
          </a:ln>
        </p:spPr>
      </p:sp>
      <p:sp>
        <p:nvSpPr>
          <p:cNvPr id="18" name="Text 16"/>
          <p:cNvSpPr/>
          <p:nvPr/>
        </p:nvSpPr>
        <p:spPr>
          <a:xfrm>
            <a:off x="731520" y="4754880"/>
            <a:ext cx="640080" cy="640080"/>
          </a:xfrm>
          <a:prstGeom prst="rect">
            <a:avLst/>
          </a:prstGeom>
          <a:noFill/>
          <a:ln/>
        </p:spPr>
        <p:txBody>
          <a:bodyPr wrap="square" lIns="0" tIns="0" rIns="0" bIns="0" rtlCol="0" anchor="ctr"/>
          <a:lstStyle/>
          <a:p>
            <a:pPr algn="ctr" indent="0" marL="0">
              <a:buNone/>
            </a:pPr>
            <a:r>
              <a:rPr lang="en-US" sz="1600" b="1" dirty="0">
                <a:solidFill>
                  <a:srgbClr val="F6F2E8"/>
                </a:solidFill>
                <a:latin typeface="Georgia" pitchFamily="34" charset="0"/>
                <a:ea typeface="Georgia" pitchFamily="34" charset="-122"/>
                <a:cs typeface="Georgia" pitchFamily="34" charset="-120"/>
              </a:rPr>
              <a:t>04</a:t>
            </a:r>
            <a:endParaRPr lang="en-US" sz="1600" dirty="0"/>
          </a:p>
        </p:txBody>
      </p:sp>
      <p:sp>
        <p:nvSpPr>
          <p:cNvPr id="19" name="Text 17"/>
          <p:cNvSpPr/>
          <p:nvPr/>
        </p:nvSpPr>
        <p:spPr>
          <a:xfrm>
            <a:off x="1463040" y="4754880"/>
            <a:ext cx="10058400" cy="640080"/>
          </a:xfrm>
          <a:prstGeom prst="rect">
            <a:avLst/>
          </a:prstGeom>
          <a:noFill/>
          <a:ln/>
        </p:spPr>
        <p:txBody>
          <a:bodyPr wrap="square" lIns="0" tIns="0" rIns="0" bIns="0" rtlCol="0" anchor="ctr"/>
          <a:lstStyle/>
          <a:p>
            <a:pPr indent="0" marL="0">
              <a:buNone/>
            </a:pPr>
            <a:r>
              <a:rPr lang="en-US" sz="1600" b="1" i="1" dirty="0">
                <a:solidFill>
                  <a:srgbClr val="2A3F5F"/>
                </a:solidFill>
                <a:latin typeface="Georgia" pitchFamily="34" charset="0"/>
                <a:ea typeface="Georgia" pitchFamily="34" charset="-122"/>
                <a:cs typeface="Georgia" pitchFamily="34" charset="-120"/>
              </a:rPr>
              <a:t>A staff partner</a:t>
            </a:r>
            <a:endParaRPr lang="en-US" sz="1600" dirty="0"/>
          </a:p>
          <a:p>
            <a:pPr indent="0" marL="0">
              <a:buNone/>
            </a:pPr>
            <a:r>
              <a:rPr lang="en-US" sz="1200" dirty="0">
                <a:solidFill>
                  <a:srgbClr val="444444"/>
                </a:solidFill>
                <a:latin typeface="Georgia" pitchFamily="34" charset="0"/>
                <a:ea typeface="Georgia" pitchFamily="34" charset="-122"/>
                <a:cs typeface="Georgia" pitchFamily="34" charset="-120"/>
              </a:rPr>
              <a:t>Which staff member supports the lane day-to-day. Naming the partner is what makes follow-through happen.</a:t>
            </a:r>
            <a:endParaRPr lang="en-US" sz="1600" dirty="0"/>
          </a:p>
        </p:txBody>
      </p:sp>
      <p:sp>
        <p:nvSpPr>
          <p:cNvPr id="20" name="Shape 18"/>
          <p:cNvSpPr/>
          <p:nvPr/>
        </p:nvSpPr>
        <p:spPr>
          <a:xfrm>
            <a:off x="1463040" y="5431536"/>
            <a:ext cx="9966960" cy="0"/>
          </a:xfrm>
          <a:prstGeom prst="line">
            <a:avLst/>
          </a:prstGeom>
          <a:noFill/>
          <a:ln w="6350">
            <a:solidFill>
              <a:srgbClr val="D8D4CC"/>
            </a:solidFill>
            <a:prstDash val="solid"/>
          </a:ln>
        </p:spPr>
      </p:sp>
      <p:sp>
        <p:nvSpPr>
          <p:cNvPr id="21" name="Shape 19"/>
          <p:cNvSpPr/>
          <p:nvPr/>
        </p:nvSpPr>
        <p:spPr>
          <a:xfrm>
            <a:off x="731520" y="5486400"/>
            <a:ext cx="640080" cy="640080"/>
          </a:xfrm>
          <a:prstGeom prst="rect">
            <a:avLst/>
          </a:prstGeom>
          <a:solidFill>
            <a:srgbClr val="2A3F5F"/>
          </a:solidFill>
          <a:ln w="12700">
            <a:solidFill>
              <a:srgbClr val="2A3F5F"/>
            </a:solidFill>
            <a:prstDash val="solid"/>
          </a:ln>
        </p:spPr>
      </p:sp>
      <p:sp>
        <p:nvSpPr>
          <p:cNvPr id="22" name="Text 20"/>
          <p:cNvSpPr/>
          <p:nvPr/>
        </p:nvSpPr>
        <p:spPr>
          <a:xfrm>
            <a:off x="731520" y="5486400"/>
            <a:ext cx="640080" cy="640080"/>
          </a:xfrm>
          <a:prstGeom prst="rect">
            <a:avLst/>
          </a:prstGeom>
          <a:noFill/>
          <a:ln/>
        </p:spPr>
        <p:txBody>
          <a:bodyPr wrap="square" lIns="0" tIns="0" rIns="0" bIns="0" rtlCol="0" anchor="ctr"/>
          <a:lstStyle/>
          <a:p>
            <a:pPr algn="ctr" indent="0" marL="0">
              <a:buNone/>
            </a:pPr>
            <a:r>
              <a:rPr lang="en-US" sz="1600" b="1" dirty="0">
                <a:solidFill>
                  <a:srgbClr val="F6F2E8"/>
                </a:solidFill>
                <a:latin typeface="Georgia" pitchFamily="34" charset="0"/>
                <a:ea typeface="Georgia" pitchFamily="34" charset="-122"/>
                <a:cs typeface="Georgia" pitchFamily="34" charset="-120"/>
              </a:rPr>
              <a:t>05</a:t>
            </a:r>
            <a:endParaRPr lang="en-US" sz="1600" dirty="0"/>
          </a:p>
        </p:txBody>
      </p:sp>
      <p:sp>
        <p:nvSpPr>
          <p:cNvPr id="23" name="Text 21"/>
          <p:cNvSpPr/>
          <p:nvPr/>
        </p:nvSpPr>
        <p:spPr>
          <a:xfrm>
            <a:off x="1463040" y="5486400"/>
            <a:ext cx="10058400" cy="640080"/>
          </a:xfrm>
          <a:prstGeom prst="rect">
            <a:avLst/>
          </a:prstGeom>
          <a:noFill/>
          <a:ln/>
        </p:spPr>
        <p:txBody>
          <a:bodyPr wrap="square" lIns="0" tIns="0" rIns="0" bIns="0" rtlCol="0" anchor="ctr"/>
          <a:lstStyle/>
          <a:p>
            <a:pPr indent="0" marL="0">
              <a:buNone/>
            </a:pPr>
            <a:r>
              <a:rPr lang="en-US" sz="1600" b="1" i="1" dirty="0">
                <a:solidFill>
                  <a:srgbClr val="2A3F5F"/>
                </a:solidFill>
                <a:latin typeface="Georgia" pitchFamily="34" charset="0"/>
                <a:ea typeface="Georgia" pitchFamily="34" charset="-122"/>
                <a:cs typeface="Georgia" pitchFamily="34" charset="-120"/>
              </a:rPr>
              <a:t>A connection to the relevant UMC committee</a:t>
            </a:r>
            <a:endParaRPr lang="en-US" sz="1600" dirty="0"/>
          </a:p>
          <a:p>
            <a:pPr indent="0" marL="0">
              <a:buNone/>
            </a:pPr>
            <a:r>
              <a:rPr lang="en-US" sz="1200" dirty="0">
                <a:solidFill>
                  <a:srgbClr val="444444"/>
                </a:solidFill>
                <a:latin typeface="Georgia" pitchFamily="34" charset="0"/>
                <a:ea typeface="Georgia" pitchFamily="34" charset="-122"/>
                <a:cs typeface="Georgia" pitchFamily="34" charset="-120"/>
              </a:rPr>
              <a:t>Each lane knows which committee gives it cover under the Book of Discipline.</a:t>
            </a:r>
            <a:endParaRPr lang="en-US" sz="1600" dirty="0"/>
          </a:p>
        </p:txBody>
      </p:sp>
      <p:sp>
        <p:nvSpPr>
          <p:cNvPr id="24" name="Shape 22"/>
          <p:cNvSpPr/>
          <p:nvPr/>
        </p:nvSpPr>
        <p:spPr>
          <a:xfrm>
            <a:off x="548640" y="6355080"/>
            <a:ext cx="11094415" cy="0"/>
          </a:xfrm>
          <a:prstGeom prst="line">
            <a:avLst/>
          </a:prstGeom>
          <a:noFill/>
          <a:ln w="6350">
            <a:solidFill>
              <a:srgbClr val="D8D4CC"/>
            </a:solidFill>
            <a:prstDash val="solid"/>
          </a:ln>
        </p:spPr>
      </p:sp>
      <p:sp>
        <p:nvSpPr>
          <p:cNvPr id="25" name="Text 23"/>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26" name="Text 24"/>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07  ·  MIGRATION PLAN</a:t>
            </a:r>
            <a:endParaRPr lang="en-US" sz="1100" dirty="0"/>
          </a:p>
        </p:txBody>
      </p:sp>
      <p:sp>
        <p:nvSpPr>
          <p:cNvPr id="3" name="Text 1"/>
          <p:cNvSpPr/>
          <p:nvPr/>
        </p:nvSpPr>
        <p:spPr>
          <a:xfrm>
            <a:off x="731520" y="1097280"/>
            <a:ext cx="10972800" cy="914400"/>
          </a:xfrm>
          <a:prstGeom prst="rect">
            <a:avLst/>
          </a:prstGeom>
          <a:noFill/>
          <a:ln/>
        </p:spPr>
        <p:txBody>
          <a:bodyPr wrap="square" lIns="0" tIns="0" rIns="0" bIns="0" rtlCol="0" anchor="ctr"/>
          <a:lstStyle/>
          <a:p>
            <a:pPr indent="0" marL="0">
              <a:buNone/>
            </a:pPr>
            <a:r>
              <a:rPr lang="en-US" sz="3600" dirty="0">
                <a:solidFill>
                  <a:srgbClr val="2A3F5F"/>
                </a:solidFill>
                <a:latin typeface="Georgia" pitchFamily="34" charset="0"/>
                <a:ea typeface="Georgia" pitchFamily="34" charset="-122"/>
                <a:cs typeface="Georgia" pitchFamily="34" charset="-120"/>
              </a:rPr>
              <a:t>Three phases across the ministry year</a:t>
            </a:r>
            <a:endParaRPr lang="en-US" sz="36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Shape 3"/>
          <p:cNvSpPr/>
          <p:nvPr/>
        </p:nvSpPr>
        <p:spPr>
          <a:xfrm>
            <a:off x="594360" y="2560320"/>
            <a:ext cx="3657600" cy="3566160"/>
          </a:xfrm>
          <a:prstGeom prst="rect">
            <a:avLst/>
          </a:prstGeom>
          <a:solidFill>
            <a:srgbClr val="FFFFFF"/>
          </a:solidFill>
          <a:ln w="6350">
            <a:solidFill>
              <a:srgbClr val="D8D4CC"/>
            </a:solidFill>
            <a:prstDash val="solid"/>
          </a:ln>
        </p:spPr>
      </p:sp>
      <p:sp>
        <p:nvSpPr>
          <p:cNvPr id="6" name="Shape 4"/>
          <p:cNvSpPr/>
          <p:nvPr/>
        </p:nvSpPr>
        <p:spPr>
          <a:xfrm>
            <a:off x="594360" y="2560320"/>
            <a:ext cx="3657600" cy="109728"/>
          </a:xfrm>
          <a:prstGeom prst="rect">
            <a:avLst/>
          </a:prstGeom>
          <a:solidFill>
            <a:srgbClr val="2A3F5F"/>
          </a:solidFill>
          <a:ln w="12700">
            <a:solidFill>
              <a:srgbClr val="2A3F5F"/>
            </a:solidFill>
            <a:prstDash val="solid"/>
          </a:ln>
        </p:spPr>
      </p:sp>
      <p:sp>
        <p:nvSpPr>
          <p:cNvPr id="7" name="Text 5"/>
          <p:cNvSpPr/>
          <p:nvPr/>
        </p:nvSpPr>
        <p:spPr>
          <a:xfrm>
            <a:off x="868680" y="2834640"/>
            <a:ext cx="3108960" cy="274320"/>
          </a:xfrm>
          <a:prstGeom prst="rect">
            <a:avLst/>
          </a:prstGeom>
          <a:noFill/>
          <a:ln/>
        </p:spPr>
        <p:txBody>
          <a:bodyPr wrap="square" lIns="0" tIns="0" rIns="0" bIns="0" rtlCol="0" anchor="ctr"/>
          <a:lstStyle/>
          <a:p>
            <a:pPr indent="0" marL="0">
              <a:buNone/>
            </a:pPr>
            <a:r>
              <a:rPr lang="en-US" sz="1000" b="1" spc="400" kern="0" dirty="0">
                <a:solidFill>
                  <a:srgbClr val="2A3F5F"/>
                </a:solidFill>
                <a:latin typeface="Calibri" pitchFamily="34" charset="0"/>
                <a:ea typeface="Calibri" pitchFamily="34" charset="-122"/>
                <a:cs typeface="Calibri" pitchFamily="34" charset="-120"/>
              </a:rPr>
              <a:t>PHASE 1</a:t>
            </a:r>
            <a:endParaRPr lang="en-US" sz="1000" dirty="0"/>
          </a:p>
        </p:txBody>
      </p:sp>
      <p:sp>
        <p:nvSpPr>
          <p:cNvPr id="8" name="Text 6"/>
          <p:cNvSpPr/>
          <p:nvPr/>
        </p:nvSpPr>
        <p:spPr>
          <a:xfrm>
            <a:off x="868680" y="3108960"/>
            <a:ext cx="3108960" cy="548640"/>
          </a:xfrm>
          <a:prstGeom prst="rect">
            <a:avLst/>
          </a:prstGeom>
          <a:noFill/>
          <a:ln/>
        </p:spPr>
        <p:txBody>
          <a:bodyPr wrap="square" lIns="0" tIns="0" rIns="0" bIns="0" rtlCol="0" anchor="ctr"/>
          <a:lstStyle/>
          <a:p>
            <a:pPr indent="0" marL="0">
              <a:buNone/>
            </a:pPr>
            <a:r>
              <a:rPr lang="en-US" sz="2600" dirty="0">
                <a:solidFill>
                  <a:srgbClr val="2A3F5F"/>
                </a:solidFill>
                <a:latin typeface="Georgia" pitchFamily="34" charset="0"/>
                <a:ea typeface="Georgia" pitchFamily="34" charset="-122"/>
                <a:cs typeface="Georgia" pitchFamily="34" charset="-120"/>
              </a:rPr>
              <a:t>Design</a:t>
            </a:r>
            <a:endParaRPr lang="en-US" sz="2600" dirty="0"/>
          </a:p>
        </p:txBody>
      </p:sp>
      <p:sp>
        <p:nvSpPr>
          <p:cNvPr id="9" name="Text 7"/>
          <p:cNvSpPr/>
          <p:nvPr/>
        </p:nvSpPr>
        <p:spPr>
          <a:xfrm>
            <a:off x="868680" y="3703320"/>
            <a:ext cx="3108960" cy="320040"/>
          </a:xfrm>
          <a:prstGeom prst="rect">
            <a:avLst/>
          </a:prstGeom>
          <a:noFill/>
          <a:ln/>
        </p:spPr>
        <p:txBody>
          <a:bodyPr wrap="square" lIns="0" tIns="0" rIns="0" bIns="0" rtlCol="0" anchor="ctr"/>
          <a:lstStyle/>
          <a:p>
            <a:pPr indent="0" marL="0">
              <a:buNone/>
            </a:pPr>
            <a:r>
              <a:rPr lang="en-US" sz="1300" i="1" dirty="0">
                <a:solidFill>
                  <a:srgbClr val="444444"/>
                </a:solidFill>
                <a:latin typeface="Georgia" pitchFamily="34" charset="0"/>
                <a:ea typeface="Georgia" pitchFamily="34" charset="-122"/>
                <a:cs typeface="Georgia" pitchFamily="34" charset="-120"/>
              </a:rPr>
              <a:t>June – October 2026</a:t>
            </a:r>
            <a:endParaRPr lang="en-US" sz="1300" dirty="0"/>
          </a:p>
        </p:txBody>
      </p:sp>
      <p:sp>
        <p:nvSpPr>
          <p:cNvPr id="10" name="Shape 8"/>
          <p:cNvSpPr/>
          <p:nvPr/>
        </p:nvSpPr>
        <p:spPr>
          <a:xfrm>
            <a:off x="868680" y="4160520"/>
            <a:ext cx="3108960" cy="0"/>
          </a:xfrm>
          <a:prstGeom prst="line">
            <a:avLst/>
          </a:prstGeom>
          <a:noFill/>
          <a:ln w="6350">
            <a:solidFill>
              <a:srgbClr val="D8D4CC"/>
            </a:solidFill>
            <a:prstDash val="solid"/>
          </a:ln>
        </p:spPr>
      </p:sp>
      <p:sp>
        <p:nvSpPr>
          <p:cNvPr id="11" name="Text 9"/>
          <p:cNvSpPr/>
          <p:nvPr/>
        </p:nvSpPr>
        <p:spPr>
          <a:xfrm>
            <a:off x="914400" y="4297680"/>
            <a:ext cx="3108960" cy="1737360"/>
          </a:xfrm>
          <a:prstGeom prst="rect">
            <a:avLst/>
          </a:prstGeom>
          <a:noFill/>
          <a:ln/>
        </p:spPr>
        <p:txBody>
          <a:bodyPr wrap="square" lIns="0" tIns="0" rIns="0" bIns="0" rtlCol="0" anchor="ctr"/>
          <a:lstStyle/>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Name the 8 lanes</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Recruit one lay leader per lane</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Write elevator pitches</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Build on-ramp definitions</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Orient leaders internally</a:t>
            </a:r>
            <a:endParaRPr lang="en-US" sz="1200" dirty="0"/>
          </a:p>
        </p:txBody>
      </p:sp>
      <p:sp>
        <p:nvSpPr>
          <p:cNvPr id="12" name="Shape 10"/>
          <p:cNvSpPr/>
          <p:nvPr/>
        </p:nvSpPr>
        <p:spPr>
          <a:xfrm>
            <a:off x="4389120" y="2560320"/>
            <a:ext cx="3657600" cy="3566160"/>
          </a:xfrm>
          <a:prstGeom prst="rect">
            <a:avLst/>
          </a:prstGeom>
          <a:solidFill>
            <a:srgbClr val="FFFFFF"/>
          </a:solidFill>
          <a:ln w="6350">
            <a:solidFill>
              <a:srgbClr val="D8D4CC"/>
            </a:solidFill>
            <a:prstDash val="solid"/>
          </a:ln>
        </p:spPr>
      </p:sp>
      <p:sp>
        <p:nvSpPr>
          <p:cNvPr id="13" name="Shape 11"/>
          <p:cNvSpPr/>
          <p:nvPr/>
        </p:nvSpPr>
        <p:spPr>
          <a:xfrm>
            <a:off x="4389120" y="2560320"/>
            <a:ext cx="3657600" cy="109728"/>
          </a:xfrm>
          <a:prstGeom prst="rect">
            <a:avLst/>
          </a:prstGeom>
          <a:solidFill>
            <a:srgbClr val="7BA85D"/>
          </a:solidFill>
          <a:ln w="12700">
            <a:solidFill>
              <a:srgbClr val="7BA85D"/>
            </a:solidFill>
            <a:prstDash val="solid"/>
          </a:ln>
        </p:spPr>
      </p:sp>
      <p:sp>
        <p:nvSpPr>
          <p:cNvPr id="14" name="Text 12"/>
          <p:cNvSpPr/>
          <p:nvPr/>
        </p:nvSpPr>
        <p:spPr>
          <a:xfrm>
            <a:off x="4663440" y="2834640"/>
            <a:ext cx="3108960" cy="274320"/>
          </a:xfrm>
          <a:prstGeom prst="rect">
            <a:avLst/>
          </a:prstGeom>
          <a:noFill/>
          <a:ln/>
        </p:spPr>
        <p:txBody>
          <a:bodyPr wrap="square" lIns="0" tIns="0" rIns="0" bIns="0" rtlCol="0" anchor="ctr"/>
          <a:lstStyle/>
          <a:p>
            <a:pPr indent="0" marL="0">
              <a:buNone/>
            </a:pPr>
            <a:r>
              <a:rPr lang="en-US" sz="1000" b="1" spc="400" kern="0" dirty="0">
                <a:solidFill>
                  <a:srgbClr val="7BA85D"/>
                </a:solidFill>
                <a:latin typeface="Calibri" pitchFamily="34" charset="0"/>
                <a:ea typeface="Calibri" pitchFamily="34" charset="-122"/>
                <a:cs typeface="Calibri" pitchFamily="34" charset="-120"/>
              </a:rPr>
              <a:t>PHASE 2</a:t>
            </a:r>
            <a:endParaRPr lang="en-US" sz="1000" dirty="0"/>
          </a:p>
        </p:txBody>
      </p:sp>
      <p:sp>
        <p:nvSpPr>
          <p:cNvPr id="15" name="Text 13"/>
          <p:cNvSpPr/>
          <p:nvPr/>
        </p:nvSpPr>
        <p:spPr>
          <a:xfrm>
            <a:off x="4663440" y="3108960"/>
            <a:ext cx="3108960" cy="548640"/>
          </a:xfrm>
          <a:prstGeom prst="rect">
            <a:avLst/>
          </a:prstGeom>
          <a:noFill/>
          <a:ln/>
        </p:spPr>
        <p:txBody>
          <a:bodyPr wrap="square" lIns="0" tIns="0" rIns="0" bIns="0" rtlCol="0" anchor="ctr"/>
          <a:lstStyle/>
          <a:p>
            <a:pPr indent="0" marL="0">
              <a:buNone/>
            </a:pPr>
            <a:r>
              <a:rPr lang="en-US" sz="2600" dirty="0">
                <a:solidFill>
                  <a:srgbClr val="2A3F5F"/>
                </a:solidFill>
                <a:latin typeface="Georgia" pitchFamily="34" charset="0"/>
                <a:ea typeface="Georgia" pitchFamily="34" charset="-122"/>
                <a:cs typeface="Georgia" pitchFamily="34" charset="-120"/>
              </a:rPr>
              <a:t>Pilot</a:t>
            </a:r>
            <a:endParaRPr lang="en-US" sz="2600" dirty="0"/>
          </a:p>
        </p:txBody>
      </p:sp>
      <p:sp>
        <p:nvSpPr>
          <p:cNvPr id="16" name="Text 14"/>
          <p:cNvSpPr/>
          <p:nvPr/>
        </p:nvSpPr>
        <p:spPr>
          <a:xfrm>
            <a:off x="4663440" y="3703320"/>
            <a:ext cx="3108960" cy="320040"/>
          </a:xfrm>
          <a:prstGeom prst="rect">
            <a:avLst/>
          </a:prstGeom>
          <a:noFill/>
          <a:ln/>
        </p:spPr>
        <p:txBody>
          <a:bodyPr wrap="square" lIns="0" tIns="0" rIns="0" bIns="0" rtlCol="0" anchor="ctr"/>
          <a:lstStyle/>
          <a:p>
            <a:pPr indent="0" marL="0">
              <a:buNone/>
            </a:pPr>
            <a:r>
              <a:rPr lang="en-US" sz="1300" i="1" dirty="0">
                <a:solidFill>
                  <a:srgbClr val="444444"/>
                </a:solidFill>
                <a:latin typeface="Georgia" pitchFamily="34" charset="0"/>
                <a:ea typeface="Georgia" pitchFamily="34" charset="-122"/>
                <a:cs typeface="Georgia" pitchFamily="34" charset="-120"/>
              </a:rPr>
              <a:t>November 2026 – February 2027</a:t>
            </a:r>
            <a:endParaRPr lang="en-US" sz="1300" dirty="0"/>
          </a:p>
        </p:txBody>
      </p:sp>
      <p:sp>
        <p:nvSpPr>
          <p:cNvPr id="17" name="Shape 15"/>
          <p:cNvSpPr/>
          <p:nvPr/>
        </p:nvSpPr>
        <p:spPr>
          <a:xfrm>
            <a:off x="4663440" y="4160520"/>
            <a:ext cx="3108960" cy="0"/>
          </a:xfrm>
          <a:prstGeom prst="line">
            <a:avLst/>
          </a:prstGeom>
          <a:noFill/>
          <a:ln w="6350">
            <a:solidFill>
              <a:srgbClr val="D8D4CC"/>
            </a:solidFill>
            <a:prstDash val="solid"/>
          </a:ln>
        </p:spPr>
      </p:sp>
      <p:sp>
        <p:nvSpPr>
          <p:cNvPr id="18" name="Text 16"/>
          <p:cNvSpPr/>
          <p:nvPr/>
        </p:nvSpPr>
        <p:spPr>
          <a:xfrm>
            <a:off x="4709160" y="4297680"/>
            <a:ext cx="3108960" cy="1737360"/>
          </a:xfrm>
          <a:prstGeom prst="rect">
            <a:avLst/>
          </a:prstGeom>
          <a:noFill/>
          <a:ln/>
        </p:spPr>
        <p:txBody>
          <a:bodyPr wrap="square" lIns="0" tIns="0" rIns="0" bIns="0" rtlCol="0" anchor="ctr"/>
          <a:lstStyle/>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Run 3–4 healthy lanes first</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Worship, Children's, Missions likely</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Test on-ramps with real people</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Introduce lane language at Meet the Pastor</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Gather feedback from pilot leaders</a:t>
            </a:r>
            <a:endParaRPr lang="en-US" sz="1200" dirty="0"/>
          </a:p>
        </p:txBody>
      </p:sp>
      <p:sp>
        <p:nvSpPr>
          <p:cNvPr id="19" name="Shape 17"/>
          <p:cNvSpPr/>
          <p:nvPr/>
        </p:nvSpPr>
        <p:spPr>
          <a:xfrm>
            <a:off x="8183880" y="2560320"/>
            <a:ext cx="3657600" cy="3566160"/>
          </a:xfrm>
          <a:prstGeom prst="rect">
            <a:avLst/>
          </a:prstGeom>
          <a:solidFill>
            <a:srgbClr val="FFFFFF"/>
          </a:solidFill>
          <a:ln w="6350">
            <a:solidFill>
              <a:srgbClr val="D8D4CC"/>
            </a:solidFill>
            <a:prstDash val="solid"/>
          </a:ln>
        </p:spPr>
      </p:sp>
      <p:sp>
        <p:nvSpPr>
          <p:cNvPr id="20" name="Shape 18"/>
          <p:cNvSpPr/>
          <p:nvPr/>
        </p:nvSpPr>
        <p:spPr>
          <a:xfrm>
            <a:off x="8183880" y="2560320"/>
            <a:ext cx="3657600" cy="109728"/>
          </a:xfrm>
          <a:prstGeom prst="rect">
            <a:avLst/>
          </a:prstGeom>
          <a:solidFill>
            <a:srgbClr val="E0352B"/>
          </a:solidFill>
          <a:ln w="12700">
            <a:solidFill>
              <a:srgbClr val="E0352B"/>
            </a:solidFill>
            <a:prstDash val="solid"/>
          </a:ln>
        </p:spPr>
      </p:sp>
      <p:sp>
        <p:nvSpPr>
          <p:cNvPr id="21" name="Text 19"/>
          <p:cNvSpPr/>
          <p:nvPr/>
        </p:nvSpPr>
        <p:spPr>
          <a:xfrm>
            <a:off x="8458200" y="2834640"/>
            <a:ext cx="3108960" cy="274320"/>
          </a:xfrm>
          <a:prstGeom prst="rect">
            <a:avLst/>
          </a:prstGeom>
          <a:noFill/>
          <a:ln/>
        </p:spPr>
        <p:txBody>
          <a:bodyPr wrap="square" lIns="0" tIns="0" rIns="0" bIns="0" rtlCol="0" anchor="ctr"/>
          <a:lstStyle/>
          <a:p>
            <a:pPr indent="0" marL="0">
              <a:buNone/>
            </a:pPr>
            <a:r>
              <a:rPr lang="en-US" sz="1000" b="1" spc="400" kern="0" dirty="0">
                <a:solidFill>
                  <a:srgbClr val="E0352B"/>
                </a:solidFill>
                <a:latin typeface="Calibri" pitchFamily="34" charset="0"/>
                <a:ea typeface="Calibri" pitchFamily="34" charset="-122"/>
                <a:cs typeface="Calibri" pitchFamily="34" charset="-120"/>
              </a:rPr>
              <a:t>PHASE 3</a:t>
            </a:r>
            <a:endParaRPr lang="en-US" sz="1000" dirty="0"/>
          </a:p>
        </p:txBody>
      </p:sp>
      <p:sp>
        <p:nvSpPr>
          <p:cNvPr id="22" name="Text 20"/>
          <p:cNvSpPr/>
          <p:nvPr/>
        </p:nvSpPr>
        <p:spPr>
          <a:xfrm>
            <a:off x="8458200" y="3108960"/>
            <a:ext cx="3108960" cy="548640"/>
          </a:xfrm>
          <a:prstGeom prst="rect">
            <a:avLst/>
          </a:prstGeom>
          <a:noFill/>
          <a:ln/>
        </p:spPr>
        <p:txBody>
          <a:bodyPr wrap="square" lIns="0" tIns="0" rIns="0" bIns="0" rtlCol="0" anchor="ctr"/>
          <a:lstStyle/>
          <a:p>
            <a:pPr indent="0" marL="0">
              <a:buNone/>
            </a:pPr>
            <a:r>
              <a:rPr lang="en-US" sz="2600" dirty="0">
                <a:solidFill>
                  <a:srgbClr val="2A3F5F"/>
                </a:solidFill>
                <a:latin typeface="Georgia" pitchFamily="34" charset="0"/>
                <a:ea typeface="Georgia" pitchFamily="34" charset="-122"/>
                <a:cs typeface="Georgia" pitchFamily="34" charset="-120"/>
              </a:rPr>
              <a:t>Full Rollout</a:t>
            </a:r>
            <a:endParaRPr lang="en-US" sz="2600" dirty="0"/>
          </a:p>
        </p:txBody>
      </p:sp>
      <p:sp>
        <p:nvSpPr>
          <p:cNvPr id="23" name="Text 21"/>
          <p:cNvSpPr/>
          <p:nvPr/>
        </p:nvSpPr>
        <p:spPr>
          <a:xfrm>
            <a:off x="8458200" y="3703320"/>
            <a:ext cx="3108960" cy="320040"/>
          </a:xfrm>
          <a:prstGeom prst="rect">
            <a:avLst/>
          </a:prstGeom>
          <a:noFill/>
          <a:ln/>
        </p:spPr>
        <p:txBody>
          <a:bodyPr wrap="square" lIns="0" tIns="0" rIns="0" bIns="0" rtlCol="0" anchor="ctr"/>
          <a:lstStyle/>
          <a:p>
            <a:pPr indent="0" marL="0">
              <a:buNone/>
            </a:pPr>
            <a:r>
              <a:rPr lang="en-US" sz="1300" i="1" dirty="0">
                <a:solidFill>
                  <a:srgbClr val="444444"/>
                </a:solidFill>
                <a:latin typeface="Georgia" pitchFamily="34" charset="0"/>
                <a:ea typeface="Georgia" pitchFamily="34" charset="-122"/>
                <a:cs typeface="Georgia" pitchFamily="34" charset="-120"/>
              </a:rPr>
              <a:t>March 2027 onward</a:t>
            </a:r>
            <a:endParaRPr lang="en-US" sz="1300" dirty="0"/>
          </a:p>
        </p:txBody>
      </p:sp>
      <p:sp>
        <p:nvSpPr>
          <p:cNvPr id="24" name="Shape 22"/>
          <p:cNvSpPr/>
          <p:nvPr/>
        </p:nvSpPr>
        <p:spPr>
          <a:xfrm>
            <a:off x="8458200" y="4160520"/>
            <a:ext cx="3108960" cy="0"/>
          </a:xfrm>
          <a:prstGeom prst="line">
            <a:avLst/>
          </a:prstGeom>
          <a:noFill/>
          <a:ln w="6350">
            <a:solidFill>
              <a:srgbClr val="D8D4CC"/>
            </a:solidFill>
            <a:prstDash val="solid"/>
          </a:ln>
        </p:spPr>
      </p:sp>
      <p:sp>
        <p:nvSpPr>
          <p:cNvPr id="25" name="Text 23"/>
          <p:cNvSpPr/>
          <p:nvPr/>
        </p:nvSpPr>
        <p:spPr>
          <a:xfrm>
            <a:off x="8503920" y="4297680"/>
            <a:ext cx="3108960" cy="1737360"/>
          </a:xfrm>
          <a:prstGeom prst="rect">
            <a:avLst/>
          </a:prstGeom>
          <a:noFill/>
          <a:ln/>
        </p:spPr>
        <p:txBody>
          <a:bodyPr wrap="square" lIns="0" tIns="0" rIns="0" bIns="0" rtlCol="0" anchor="ctr"/>
          <a:lstStyle/>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All 8 lanes named and active</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Spotlight recruits by lane</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Annual State of the Volunteer Corps letter</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Evaluate Volunteer Coordinator function</a:t>
            </a:r>
            <a:endParaRPr lang="en-US" sz="1200" dirty="0"/>
          </a:p>
          <a:p>
            <a:pPr marL="342900" indent="-342900">
              <a:spcAft>
                <a:spcPts val="600"/>
              </a:spcAft>
              <a:buSzPct val="100000"/>
              <a:buChar char="▪"/>
            </a:pPr>
            <a:r>
              <a:rPr lang="en-US" sz="1200" dirty="0">
                <a:solidFill>
                  <a:srgbClr val="1A1A1A"/>
                </a:solidFill>
                <a:latin typeface="Calibri" pitchFamily="34" charset="0"/>
                <a:ea typeface="Calibri" pitchFamily="34" charset="-122"/>
                <a:cs typeface="Calibri" pitchFamily="34" charset="-120"/>
              </a:rPr>
              <a:t>No public announcement until this point</a:t>
            </a:r>
            <a:endParaRPr lang="en-US" sz="1200" dirty="0"/>
          </a:p>
        </p:txBody>
      </p:sp>
      <p:sp>
        <p:nvSpPr>
          <p:cNvPr id="26" name="Shape 24"/>
          <p:cNvSpPr/>
          <p:nvPr/>
        </p:nvSpPr>
        <p:spPr>
          <a:xfrm>
            <a:off x="548640" y="6355080"/>
            <a:ext cx="11094415" cy="0"/>
          </a:xfrm>
          <a:prstGeom prst="line">
            <a:avLst/>
          </a:prstGeom>
          <a:noFill/>
          <a:ln w="6350">
            <a:solidFill>
              <a:srgbClr val="D8D4CC"/>
            </a:solidFill>
            <a:prstDash val="solid"/>
          </a:ln>
        </p:spPr>
      </p:sp>
      <p:sp>
        <p:nvSpPr>
          <p:cNvPr id="27" name="Text 25"/>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28" name="Text 26"/>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82296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08  ·  WHAT THE LANE WORK OPENS UP</a:t>
            </a:r>
            <a:endParaRPr lang="en-US" sz="1100" dirty="0"/>
          </a:p>
        </p:txBody>
      </p:sp>
      <p:sp>
        <p:nvSpPr>
          <p:cNvPr id="3" name="Text 1"/>
          <p:cNvSpPr/>
          <p:nvPr/>
        </p:nvSpPr>
        <p:spPr>
          <a:xfrm>
            <a:off x="731520" y="1097280"/>
            <a:ext cx="10972800" cy="914400"/>
          </a:xfrm>
          <a:prstGeom prst="rect">
            <a:avLst/>
          </a:prstGeom>
          <a:noFill/>
          <a:ln/>
        </p:spPr>
        <p:txBody>
          <a:bodyPr wrap="square" lIns="0" tIns="0" rIns="0" bIns="0" rtlCol="0" anchor="ctr"/>
          <a:lstStyle/>
          <a:p>
            <a:pPr indent="0" marL="0">
              <a:buNone/>
            </a:pPr>
            <a:r>
              <a:rPr lang="en-US" sz="3600" dirty="0">
                <a:solidFill>
                  <a:srgbClr val="2A3F5F"/>
                </a:solidFill>
                <a:latin typeface="Georgia" pitchFamily="34" charset="0"/>
                <a:ea typeface="Georgia" pitchFamily="34" charset="-122"/>
                <a:cs typeface="Georgia" pitchFamily="34" charset="-120"/>
              </a:rPr>
              <a:t>Four conversations to keep in view</a:t>
            </a:r>
            <a:endParaRPr lang="en-US" sz="36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Shape 3"/>
          <p:cNvSpPr/>
          <p:nvPr/>
        </p:nvSpPr>
        <p:spPr>
          <a:xfrm>
            <a:off x="731520" y="2514600"/>
            <a:ext cx="5349240" cy="1691640"/>
          </a:xfrm>
          <a:prstGeom prst="rect">
            <a:avLst/>
          </a:prstGeom>
          <a:solidFill>
            <a:srgbClr val="FFFFFF"/>
          </a:solidFill>
          <a:ln w="6350">
            <a:solidFill>
              <a:srgbClr val="D8D4CC"/>
            </a:solidFill>
            <a:prstDash val="solid"/>
          </a:ln>
        </p:spPr>
      </p:sp>
      <p:sp>
        <p:nvSpPr>
          <p:cNvPr id="6" name="Shape 4"/>
          <p:cNvSpPr/>
          <p:nvPr/>
        </p:nvSpPr>
        <p:spPr>
          <a:xfrm>
            <a:off x="731520" y="2514600"/>
            <a:ext cx="73152" cy="1691640"/>
          </a:xfrm>
          <a:prstGeom prst="rect">
            <a:avLst/>
          </a:prstGeom>
          <a:solidFill>
            <a:srgbClr val="E0352B"/>
          </a:solidFill>
          <a:ln w="12700">
            <a:solidFill>
              <a:srgbClr val="E0352B"/>
            </a:solidFill>
            <a:prstDash val="solid"/>
          </a:ln>
        </p:spPr>
      </p:sp>
      <p:sp>
        <p:nvSpPr>
          <p:cNvPr id="7" name="Text 5"/>
          <p:cNvSpPr/>
          <p:nvPr/>
        </p:nvSpPr>
        <p:spPr>
          <a:xfrm>
            <a:off x="1005840" y="2697480"/>
            <a:ext cx="4892040" cy="457200"/>
          </a:xfrm>
          <a:prstGeom prst="rect">
            <a:avLst/>
          </a:prstGeom>
          <a:noFill/>
          <a:ln/>
        </p:spPr>
        <p:txBody>
          <a:bodyPr wrap="square" lIns="0" tIns="0" rIns="0" bIns="0" rtlCol="0" anchor="ctr"/>
          <a:lstStyle/>
          <a:p>
            <a:pPr indent="0" marL="0">
              <a:buNone/>
            </a:pPr>
            <a:r>
              <a:rPr lang="en-US" sz="1800" i="1" dirty="0">
                <a:solidFill>
                  <a:srgbClr val="2A3F5F"/>
                </a:solidFill>
                <a:latin typeface="Georgia" pitchFamily="34" charset="0"/>
                <a:ea typeface="Georgia" pitchFamily="34" charset="-122"/>
                <a:cs typeface="Georgia" pitchFamily="34" charset="-120"/>
              </a:rPr>
              <a:t>Public transparency</a:t>
            </a:r>
            <a:endParaRPr lang="en-US" sz="1800" dirty="0"/>
          </a:p>
        </p:txBody>
      </p:sp>
      <p:sp>
        <p:nvSpPr>
          <p:cNvPr id="8" name="Text 6"/>
          <p:cNvSpPr/>
          <p:nvPr/>
        </p:nvSpPr>
        <p:spPr>
          <a:xfrm>
            <a:off x="1005840" y="3200400"/>
            <a:ext cx="4892040" cy="914400"/>
          </a:xfrm>
          <a:prstGeom prst="rect">
            <a:avLst/>
          </a:prstGeom>
          <a:noFill/>
          <a:ln/>
        </p:spPr>
        <p:txBody>
          <a:bodyPr wrap="square" lIns="0" tIns="0" rIns="0" bIns="0" rtlCol="0" anchor="ctr"/>
          <a:lstStyle/>
          <a:p>
            <a:pPr indent="0" marL="0">
              <a:buNone/>
            </a:pPr>
            <a:r>
              <a:rPr lang="en-US" sz="1200" dirty="0">
                <a:solidFill>
                  <a:srgbClr val="444444"/>
                </a:solidFill>
                <a:latin typeface="Georgia" pitchFamily="34" charset="0"/>
                <a:ea typeface="Georgia" pitchFamily="34" charset="-122"/>
                <a:cs typeface="Georgia" pitchFamily="34" charset="-120"/>
              </a:rPr>
              <a:t>Roughly 30 to 40 people sustain 300 hours every week. Most of the congregation does not know that. An annual State of the Volunteer Corps letter would close the gap.</a:t>
            </a:r>
            <a:endParaRPr lang="en-US" sz="1200" dirty="0"/>
          </a:p>
        </p:txBody>
      </p:sp>
      <p:sp>
        <p:nvSpPr>
          <p:cNvPr id="9" name="Shape 7"/>
          <p:cNvSpPr/>
          <p:nvPr/>
        </p:nvSpPr>
        <p:spPr>
          <a:xfrm>
            <a:off x="6217920" y="2514600"/>
            <a:ext cx="5349240" cy="1691640"/>
          </a:xfrm>
          <a:prstGeom prst="rect">
            <a:avLst/>
          </a:prstGeom>
          <a:solidFill>
            <a:srgbClr val="FFFFFF"/>
          </a:solidFill>
          <a:ln w="6350">
            <a:solidFill>
              <a:srgbClr val="D8D4CC"/>
            </a:solidFill>
            <a:prstDash val="solid"/>
          </a:ln>
        </p:spPr>
      </p:sp>
      <p:sp>
        <p:nvSpPr>
          <p:cNvPr id="10" name="Shape 8"/>
          <p:cNvSpPr/>
          <p:nvPr/>
        </p:nvSpPr>
        <p:spPr>
          <a:xfrm>
            <a:off x="6217920" y="2514600"/>
            <a:ext cx="73152" cy="1691640"/>
          </a:xfrm>
          <a:prstGeom prst="rect">
            <a:avLst/>
          </a:prstGeom>
          <a:solidFill>
            <a:srgbClr val="E0352B"/>
          </a:solidFill>
          <a:ln w="12700">
            <a:solidFill>
              <a:srgbClr val="E0352B"/>
            </a:solidFill>
            <a:prstDash val="solid"/>
          </a:ln>
        </p:spPr>
      </p:sp>
      <p:sp>
        <p:nvSpPr>
          <p:cNvPr id="11" name="Text 9"/>
          <p:cNvSpPr/>
          <p:nvPr/>
        </p:nvSpPr>
        <p:spPr>
          <a:xfrm>
            <a:off x="6492240" y="2697480"/>
            <a:ext cx="4892040" cy="457200"/>
          </a:xfrm>
          <a:prstGeom prst="rect">
            <a:avLst/>
          </a:prstGeom>
          <a:noFill/>
          <a:ln/>
        </p:spPr>
        <p:txBody>
          <a:bodyPr wrap="square" lIns="0" tIns="0" rIns="0" bIns="0" rtlCol="0" anchor="ctr"/>
          <a:lstStyle/>
          <a:p>
            <a:pPr indent="0" marL="0">
              <a:buNone/>
            </a:pPr>
            <a:r>
              <a:rPr lang="en-US" sz="1800" i="1" dirty="0">
                <a:solidFill>
                  <a:srgbClr val="2A3F5F"/>
                </a:solidFill>
                <a:latin typeface="Georgia" pitchFamily="34" charset="0"/>
                <a:ea typeface="Georgia" pitchFamily="34" charset="-122"/>
                <a:cs typeface="Georgia" pitchFamily="34" charset="-120"/>
              </a:rPr>
              <a:t>Sunsetting what has run its course</a:t>
            </a:r>
            <a:endParaRPr lang="en-US" sz="1800" dirty="0"/>
          </a:p>
        </p:txBody>
      </p:sp>
      <p:sp>
        <p:nvSpPr>
          <p:cNvPr id="12" name="Text 10"/>
          <p:cNvSpPr/>
          <p:nvPr/>
        </p:nvSpPr>
        <p:spPr>
          <a:xfrm>
            <a:off x="6492240" y="3200400"/>
            <a:ext cx="4892040" cy="914400"/>
          </a:xfrm>
          <a:prstGeom prst="rect">
            <a:avLst/>
          </a:prstGeom>
          <a:noFill/>
          <a:ln/>
        </p:spPr>
        <p:txBody>
          <a:bodyPr wrap="square" lIns="0" tIns="0" rIns="0" bIns="0" rtlCol="0" anchor="ctr"/>
          <a:lstStyle/>
          <a:p>
            <a:pPr indent="0" marL="0">
              <a:buNone/>
            </a:pPr>
            <a:r>
              <a:rPr lang="en-US" sz="1200" dirty="0">
                <a:solidFill>
                  <a:srgbClr val="444444"/>
                </a:solidFill>
                <a:latin typeface="Georgia" pitchFamily="34" charset="0"/>
                <a:ea typeface="Georgia" pitchFamily="34" charset="-122"/>
                <a:cs typeface="Georgia" pitchFamily="34" charset="-120"/>
              </a:rPr>
              <a:t>Right now the implicit norm is that adding ministries shows vitality and ending them is decline. That norm has to flip before specific candidates can be discussed.</a:t>
            </a:r>
            <a:endParaRPr lang="en-US" sz="1200" dirty="0"/>
          </a:p>
        </p:txBody>
      </p:sp>
      <p:sp>
        <p:nvSpPr>
          <p:cNvPr id="13" name="Shape 11"/>
          <p:cNvSpPr/>
          <p:nvPr/>
        </p:nvSpPr>
        <p:spPr>
          <a:xfrm>
            <a:off x="731520" y="4343400"/>
            <a:ext cx="5349240" cy="1691640"/>
          </a:xfrm>
          <a:prstGeom prst="rect">
            <a:avLst/>
          </a:prstGeom>
          <a:solidFill>
            <a:srgbClr val="FFFFFF"/>
          </a:solidFill>
          <a:ln w="6350">
            <a:solidFill>
              <a:srgbClr val="D8D4CC"/>
            </a:solidFill>
            <a:prstDash val="solid"/>
          </a:ln>
        </p:spPr>
      </p:sp>
      <p:sp>
        <p:nvSpPr>
          <p:cNvPr id="14" name="Shape 12"/>
          <p:cNvSpPr/>
          <p:nvPr/>
        </p:nvSpPr>
        <p:spPr>
          <a:xfrm>
            <a:off x="731520" y="4343400"/>
            <a:ext cx="73152" cy="1691640"/>
          </a:xfrm>
          <a:prstGeom prst="rect">
            <a:avLst/>
          </a:prstGeom>
          <a:solidFill>
            <a:srgbClr val="E0352B"/>
          </a:solidFill>
          <a:ln w="12700">
            <a:solidFill>
              <a:srgbClr val="E0352B"/>
            </a:solidFill>
            <a:prstDash val="solid"/>
          </a:ln>
        </p:spPr>
      </p:sp>
      <p:sp>
        <p:nvSpPr>
          <p:cNvPr id="15" name="Text 13"/>
          <p:cNvSpPr/>
          <p:nvPr/>
        </p:nvSpPr>
        <p:spPr>
          <a:xfrm>
            <a:off x="1005840" y="4526280"/>
            <a:ext cx="4892040" cy="457200"/>
          </a:xfrm>
          <a:prstGeom prst="rect">
            <a:avLst/>
          </a:prstGeom>
          <a:noFill/>
          <a:ln/>
        </p:spPr>
        <p:txBody>
          <a:bodyPr wrap="square" lIns="0" tIns="0" rIns="0" bIns="0" rtlCol="0" anchor="ctr"/>
          <a:lstStyle/>
          <a:p>
            <a:pPr indent="0" marL="0">
              <a:buNone/>
            </a:pPr>
            <a:r>
              <a:rPr lang="en-US" sz="1800" i="1" dirty="0">
                <a:solidFill>
                  <a:srgbClr val="2A3F5F"/>
                </a:solidFill>
                <a:latin typeface="Georgia" pitchFamily="34" charset="0"/>
                <a:ea typeface="Georgia" pitchFamily="34" charset="-122"/>
                <a:cs typeface="Georgia" pitchFamily="34" charset="-120"/>
              </a:rPr>
              <a:t>Volunteer Coordinator function</a:t>
            </a:r>
            <a:endParaRPr lang="en-US" sz="1800" dirty="0"/>
          </a:p>
        </p:txBody>
      </p:sp>
      <p:sp>
        <p:nvSpPr>
          <p:cNvPr id="16" name="Text 14"/>
          <p:cNvSpPr/>
          <p:nvPr/>
        </p:nvSpPr>
        <p:spPr>
          <a:xfrm>
            <a:off x="1005840" y="5029200"/>
            <a:ext cx="4892040" cy="914400"/>
          </a:xfrm>
          <a:prstGeom prst="rect">
            <a:avLst/>
          </a:prstGeom>
          <a:noFill/>
          <a:ln/>
        </p:spPr>
        <p:txBody>
          <a:bodyPr wrap="square" lIns="0" tIns="0" rIns="0" bIns="0" rtlCol="0" anchor="ctr"/>
          <a:lstStyle/>
          <a:p>
            <a:pPr indent="0" marL="0">
              <a:buNone/>
            </a:pPr>
            <a:r>
              <a:rPr lang="en-US" sz="1200" dirty="0">
                <a:solidFill>
                  <a:srgbClr val="444444"/>
                </a:solidFill>
                <a:latin typeface="Georgia" pitchFamily="34" charset="0"/>
                <a:ea typeface="Georgia" pitchFamily="34" charset="-122"/>
                <a:cs typeface="Georgia" pitchFamily="34" charset="-120"/>
              </a:rPr>
              <a:t>Five responsibilities nobody currently owns: matching, onboarding, tracking, burnout monitoring, sabbath enforcement. Middle path: a 3 to 4 person lay team owning lane clusters. Re-evaluate in 12 months.</a:t>
            </a:r>
            <a:endParaRPr lang="en-US" sz="1200" dirty="0"/>
          </a:p>
        </p:txBody>
      </p:sp>
      <p:sp>
        <p:nvSpPr>
          <p:cNvPr id="17" name="Shape 15"/>
          <p:cNvSpPr/>
          <p:nvPr/>
        </p:nvSpPr>
        <p:spPr>
          <a:xfrm>
            <a:off x="6217920" y="4343400"/>
            <a:ext cx="5349240" cy="1691640"/>
          </a:xfrm>
          <a:prstGeom prst="rect">
            <a:avLst/>
          </a:prstGeom>
          <a:solidFill>
            <a:srgbClr val="FFFFFF"/>
          </a:solidFill>
          <a:ln w="6350">
            <a:solidFill>
              <a:srgbClr val="D8D4CC"/>
            </a:solidFill>
            <a:prstDash val="solid"/>
          </a:ln>
        </p:spPr>
      </p:sp>
      <p:sp>
        <p:nvSpPr>
          <p:cNvPr id="18" name="Shape 16"/>
          <p:cNvSpPr/>
          <p:nvPr/>
        </p:nvSpPr>
        <p:spPr>
          <a:xfrm>
            <a:off x="6217920" y="4343400"/>
            <a:ext cx="73152" cy="1691640"/>
          </a:xfrm>
          <a:prstGeom prst="rect">
            <a:avLst/>
          </a:prstGeom>
          <a:solidFill>
            <a:srgbClr val="E0352B"/>
          </a:solidFill>
          <a:ln w="12700">
            <a:solidFill>
              <a:srgbClr val="E0352B"/>
            </a:solidFill>
            <a:prstDash val="solid"/>
          </a:ln>
        </p:spPr>
      </p:sp>
      <p:sp>
        <p:nvSpPr>
          <p:cNvPr id="19" name="Text 17"/>
          <p:cNvSpPr/>
          <p:nvPr/>
        </p:nvSpPr>
        <p:spPr>
          <a:xfrm>
            <a:off x="6492240" y="4526280"/>
            <a:ext cx="4892040" cy="457200"/>
          </a:xfrm>
          <a:prstGeom prst="rect">
            <a:avLst/>
          </a:prstGeom>
          <a:noFill/>
          <a:ln/>
        </p:spPr>
        <p:txBody>
          <a:bodyPr wrap="square" lIns="0" tIns="0" rIns="0" bIns="0" rtlCol="0" anchor="ctr"/>
          <a:lstStyle/>
          <a:p>
            <a:pPr indent="0" marL="0">
              <a:buNone/>
            </a:pPr>
            <a:r>
              <a:rPr lang="en-US" sz="1800" i="1" dirty="0">
                <a:solidFill>
                  <a:srgbClr val="2A3F5F"/>
                </a:solidFill>
                <a:latin typeface="Georgia" pitchFamily="34" charset="0"/>
                <a:ea typeface="Georgia" pitchFamily="34" charset="-122"/>
                <a:cs typeface="Georgia" pitchFamily="34" charset="-120"/>
              </a:rPr>
              <a:t>Honest recruitment language</a:t>
            </a:r>
            <a:endParaRPr lang="en-US" sz="1800" dirty="0"/>
          </a:p>
        </p:txBody>
      </p:sp>
      <p:sp>
        <p:nvSpPr>
          <p:cNvPr id="20" name="Text 18"/>
          <p:cNvSpPr/>
          <p:nvPr/>
        </p:nvSpPr>
        <p:spPr>
          <a:xfrm>
            <a:off x="6492240" y="5029200"/>
            <a:ext cx="4892040" cy="914400"/>
          </a:xfrm>
          <a:prstGeom prst="rect">
            <a:avLst/>
          </a:prstGeom>
          <a:noFill/>
          <a:ln/>
        </p:spPr>
        <p:txBody>
          <a:bodyPr wrap="square" lIns="0" tIns="0" rIns="0" bIns="0" rtlCol="0" anchor="ctr"/>
          <a:lstStyle/>
          <a:p>
            <a:pPr indent="0" marL="0">
              <a:buNone/>
            </a:pPr>
            <a:r>
              <a:rPr lang="en-US" sz="1200" dirty="0">
                <a:solidFill>
                  <a:srgbClr val="444444"/>
                </a:solidFill>
                <a:latin typeface="Georgia" pitchFamily="34" charset="0"/>
                <a:ea typeface="Georgia" pitchFamily="34" charset="-122"/>
                <a:cs typeface="Georgia" pitchFamily="34" charset="-120"/>
              </a:rPr>
              <a:t>“We just need a few more helpers” sounds modest, but the person hearing it is being asked to join a small pool already at capacity. Naming the actual commitment is more respectful.</a:t>
            </a:r>
            <a:endParaRPr lang="en-US" sz="1200" dirty="0"/>
          </a:p>
        </p:txBody>
      </p:sp>
      <p:sp>
        <p:nvSpPr>
          <p:cNvPr id="21" name="Shape 19"/>
          <p:cNvSpPr/>
          <p:nvPr/>
        </p:nvSpPr>
        <p:spPr>
          <a:xfrm>
            <a:off x="548640" y="6355080"/>
            <a:ext cx="11094415" cy="0"/>
          </a:xfrm>
          <a:prstGeom prst="line">
            <a:avLst/>
          </a:prstGeom>
          <a:noFill/>
          <a:ln w="6350">
            <a:solidFill>
              <a:srgbClr val="D8D4CC"/>
            </a:solidFill>
            <a:prstDash val="solid"/>
          </a:ln>
        </p:spPr>
      </p:sp>
      <p:sp>
        <p:nvSpPr>
          <p:cNvPr id="22" name="Text 20"/>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23" name="Text 21"/>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D2C44"/>
        </a:solidFill>
      </p:bgPr>
    </p:bg>
    <p:spTree>
      <p:nvGrpSpPr>
        <p:cNvPr id="1" name=""/>
        <p:cNvGrpSpPr/>
        <p:nvPr/>
      </p:nvGrpSpPr>
      <p:grpSpPr>
        <a:xfrm>
          <a:off x="0" y="0"/>
          <a:ext cx="0" cy="0"/>
          <a:chOff x="0" y="0"/>
          <a:chExt cx="0" cy="0"/>
        </a:xfrm>
      </p:grpSpPr>
      <p:sp>
        <p:nvSpPr>
          <p:cNvPr id="2" name="Text 0"/>
          <p:cNvSpPr/>
          <p:nvPr/>
        </p:nvSpPr>
        <p:spPr>
          <a:xfrm>
            <a:off x="731520" y="1280160"/>
            <a:ext cx="10058400" cy="36576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WHERE THIS LEAVES US</a:t>
            </a:r>
            <a:endParaRPr lang="en-US" sz="1100" dirty="0"/>
          </a:p>
        </p:txBody>
      </p:sp>
      <p:sp>
        <p:nvSpPr>
          <p:cNvPr id="3" name="Text 1"/>
          <p:cNvSpPr/>
          <p:nvPr/>
        </p:nvSpPr>
        <p:spPr>
          <a:xfrm>
            <a:off x="731520" y="1828800"/>
            <a:ext cx="10698480" cy="914400"/>
          </a:xfrm>
          <a:prstGeom prst="rect">
            <a:avLst/>
          </a:prstGeom>
          <a:noFill/>
          <a:ln/>
        </p:spPr>
        <p:txBody>
          <a:bodyPr wrap="square" lIns="0" tIns="0" rIns="0" bIns="0" rtlCol="0" anchor="ctr"/>
          <a:lstStyle/>
          <a:p>
            <a:pPr indent="0" marL="0">
              <a:buNone/>
            </a:pPr>
            <a:r>
              <a:rPr lang="en-US" sz="3200" i="1" dirty="0">
                <a:solidFill>
                  <a:srgbClr val="A6B3D4"/>
                </a:solidFill>
                <a:latin typeface="Georgia" pitchFamily="34" charset="0"/>
                <a:ea typeface="Georgia" pitchFamily="34" charset="-122"/>
                <a:cs typeface="Georgia" pitchFamily="34" charset="-120"/>
              </a:rPr>
              <a:t>None of this reads as a complaint.</a:t>
            </a:r>
            <a:endParaRPr lang="en-US" sz="3200" dirty="0"/>
          </a:p>
        </p:txBody>
      </p:sp>
      <p:sp>
        <p:nvSpPr>
          <p:cNvPr id="4" name="Text 2"/>
          <p:cNvSpPr/>
          <p:nvPr/>
        </p:nvSpPr>
        <p:spPr>
          <a:xfrm>
            <a:off x="731520" y="2834640"/>
            <a:ext cx="10698480" cy="2743200"/>
          </a:xfrm>
          <a:prstGeom prst="rect">
            <a:avLst/>
          </a:prstGeom>
          <a:noFill/>
          <a:ln/>
        </p:spPr>
        <p:txBody>
          <a:bodyPr wrap="square" lIns="0" tIns="0" rIns="0" bIns="0" rtlCol="0" anchor="ctr"/>
          <a:lstStyle/>
          <a:p>
            <a:pPr indent="0" marL="0">
              <a:buNone/>
            </a:pPr>
            <a:r>
              <a:rPr lang="en-US" sz="2200" dirty="0">
                <a:solidFill>
                  <a:srgbClr val="F6F2E8"/>
                </a:solidFill>
                <a:latin typeface="Georgia" pitchFamily="34" charset="0"/>
                <a:ea typeface="Georgia" pitchFamily="34" charset="-122"/>
                <a:cs typeface="Georgia" pitchFamily="34" charset="-120"/>
              </a:rPr>
              <a:t>What I want is for us to know what we are sitting on. The people who give their time week after week deserve leaders who can see the whole picture and steward it accordingly.</a:t>
            </a:r>
            <a:endParaRPr lang="en-US" sz="2200" dirty="0"/>
          </a:p>
          <a:p>
            <a:pPr indent="0" marL="0">
              <a:buNone/>
            </a:pPr>
            <a:r>
              <a:rPr lang="en-US" sz="1000" dirty="0">
                <a:solidFill>
                  <a:srgbClr val="000000"/>
                </a:solidFill>
              </a:rPr>
              <a:t> </a:t>
            </a:r>
            <a:endParaRPr lang="en-US" sz="2200" dirty="0"/>
          </a:p>
          <a:p>
            <a:pPr indent="0" marL="0">
              <a:buNone/>
            </a:pPr>
            <a:r>
              <a:rPr lang="en-US" sz="2200" b="1" i="1" dirty="0">
                <a:solidFill>
                  <a:srgbClr val="F6F2E8"/>
                </a:solidFill>
                <a:latin typeface="Georgia" pitchFamily="34" charset="0"/>
                <a:ea typeface="Georgia" pitchFamily="34" charset="-122"/>
                <a:cs typeface="Georgia" pitchFamily="34" charset="-120"/>
              </a:rPr>
              <a:t>This document, and this conversation, is the start of being able to do that.</a:t>
            </a:r>
            <a:endParaRPr lang="en-US" sz="2200" dirty="0"/>
          </a:p>
        </p:txBody>
      </p:sp>
      <p:sp>
        <p:nvSpPr>
          <p:cNvPr id="5" name="Shape 3"/>
          <p:cNvSpPr/>
          <p:nvPr/>
        </p:nvSpPr>
        <p:spPr>
          <a:xfrm>
            <a:off x="731520" y="5486400"/>
            <a:ext cx="640080" cy="45720"/>
          </a:xfrm>
          <a:prstGeom prst="rect">
            <a:avLst/>
          </a:prstGeom>
          <a:solidFill>
            <a:srgbClr val="E0352B"/>
          </a:solidFill>
          <a:ln w="12700">
            <a:solidFill>
              <a:srgbClr val="E0352B"/>
            </a:solidFill>
            <a:prstDash val="solid"/>
          </a:ln>
        </p:spPr>
      </p:sp>
      <p:sp>
        <p:nvSpPr>
          <p:cNvPr id="6" name="Text 4"/>
          <p:cNvSpPr/>
          <p:nvPr/>
        </p:nvSpPr>
        <p:spPr>
          <a:xfrm>
            <a:off x="731520" y="5623560"/>
            <a:ext cx="10058400" cy="365760"/>
          </a:xfrm>
          <a:prstGeom prst="rect">
            <a:avLst/>
          </a:prstGeom>
          <a:noFill/>
          <a:ln/>
        </p:spPr>
        <p:txBody>
          <a:bodyPr wrap="square" lIns="0" tIns="0" rIns="0" bIns="0" rtlCol="0" anchor="ctr"/>
          <a:lstStyle/>
          <a:p>
            <a:pPr indent="0" marL="0">
              <a:buNone/>
            </a:pPr>
            <a:r>
              <a:rPr lang="en-US" sz="1100" b="1" spc="400" kern="0" dirty="0">
                <a:solidFill>
                  <a:srgbClr val="A6B3D4"/>
                </a:solidFill>
                <a:latin typeface="Calibri" pitchFamily="34" charset="0"/>
                <a:ea typeface="Calibri" pitchFamily="34" charset="-122"/>
                <a:cs typeface="Calibri" pitchFamily="34" charset="-120"/>
              </a:rPr>
              <a:t>Discussion to follow.</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01  ·  WHY WE'RE HERE</a:t>
            </a:r>
            <a:endParaRPr lang="en-US" sz="1100" dirty="0"/>
          </a:p>
        </p:txBody>
      </p:sp>
      <p:sp>
        <p:nvSpPr>
          <p:cNvPr id="3" name="Text 1"/>
          <p:cNvSpPr/>
          <p:nvPr/>
        </p:nvSpPr>
        <p:spPr>
          <a:xfrm>
            <a:off x="731520" y="1097280"/>
            <a:ext cx="10058400" cy="914400"/>
          </a:xfrm>
          <a:prstGeom prst="rect">
            <a:avLst/>
          </a:prstGeom>
          <a:noFill/>
          <a:ln/>
        </p:spPr>
        <p:txBody>
          <a:bodyPr wrap="square" lIns="0" tIns="0" rIns="0" bIns="0" rtlCol="0" anchor="ctr"/>
          <a:lstStyle/>
          <a:p>
            <a:pPr indent="0" marL="0">
              <a:buNone/>
            </a:pPr>
            <a:r>
              <a:rPr lang="en-US" sz="4000" dirty="0">
                <a:solidFill>
                  <a:srgbClr val="2A3F5F"/>
                </a:solidFill>
                <a:latin typeface="Georgia" pitchFamily="34" charset="0"/>
                <a:ea typeface="Georgia" pitchFamily="34" charset="-122"/>
                <a:cs typeface="Georgia" pitchFamily="34" charset="-120"/>
              </a:rPr>
              <a:t>A conversation worth having now</a:t>
            </a:r>
            <a:endParaRPr lang="en-US" sz="40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Text 3"/>
          <p:cNvSpPr/>
          <p:nvPr/>
        </p:nvSpPr>
        <p:spPr>
          <a:xfrm>
            <a:off x="731520" y="2560320"/>
            <a:ext cx="10607040" cy="3200400"/>
          </a:xfrm>
          <a:prstGeom prst="rect">
            <a:avLst/>
          </a:prstGeom>
          <a:noFill/>
          <a:ln/>
        </p:spPr>
        <p:txBody>
          <a:bodyPr wrap="square" lIns="0" tIns="0" rIns="0" bIns="0" rtlCol="0" anchor="ctr"/>
          <a:lstStyle/>
          <a:p>
            <a:pPr indent="0" marL="0">
              <a:buNone/>
            </a:pPr>
            <a:r>
              <a:rPr lang="en-US" sz="2000" i="1" dirty="0">
                <a:solidFill>
                  <a:srgbClr val="3E5577"/>
                </a:solidFill>
                <a:latin typeface="Georgia" pitchFamily="34" charset="0"/>
                <a:ea typeface="Georgia" pitchFamily="34" charset="-122"/>
                <a:cs typeface="Georgia" pitchFamily="34" charset="-120"/>
              </a:rPr>
              <a:t>Our congregation does a great job of serving, both inside and outside this church.</a:t>
            </a:r>
            <a:endParaRPr lang="en-US" sz="2000" dirty="0"/>
          </a:p>
          <a:p>
            <a:pPr indent="0" marL="0">
              <a:buNone/>
            </a:pPr>
            <a:r>
              <a:rPr lang="en-US" sz="800" dirty="0">
                <a:solidFill>
                  <a:srgbClr val="000000"/>
                </a:solidFill>
              </a:rPr>
              <a:t> </a:t>
            </a:r>
            <a:endParaRPr lang="en-US" sz="2000" dirty="0"/>
          </a:p>
          <a:p>
            <a:pPr indent="0" marL="0">
              <a:buNone/>
            </a:pPr>
            <a:r>
              <a:rPr lang="en-US" sz="1800" dirty="0">
                <a:solidFill>
                  <a:srgbClr val="1A1A1A"/>
                </a:solidFill>
                <a:latin typeface="Georgia" pitchFamily="34" charset="0"/>
                <a:ea typeface="Georgia" pitchFamily="34" charset="-122"/>
                <a:cs typeface="Georgia" pitchFamily="34" charset="-120"/>
              </a:rPr>
              <a:t>Ministries are not failing for lack of volunteers. We are not yet stretched too thin.</a:t>
            </a:r>
            <a:endParaRPr lang="en-US" sz="2000" dirty="0"/>
          </a:p>
          <a:p>
            <a:pPr indent="0" marL="0">
              <a:buNone/>
            </a:pPr>
            <a:r>
              <a:rPr lang="en-US" sz="800" dirty="0">
                <a:solidFill>
                  <a:srgbClr val="000000"/>
                </a:solidFill>
              </a:rPr>
              <a:t> </a:t>
            </a:r>
            <a:endParaRPr lang="en-US" sz="2000" dirty="0"/>
          </a:p>
          <a:p>
            <a:pPr indent="0" marL="0">
              <a:buNone/>
            </a:pPr>
            <a:r>
              <a:rPr lang="en-US" sz="1800" dirty="0">
                <a:solidFill>
                  <a:srgbClr val="1A1A1A"/>
                </a:solidFill>
                <a:latin typeface="Georgia" pitchFamily="34" charset="0"/>
                <a:ea typeface="Georgia" pitchFamily="34" charset="-122"/>
                <a:cs typeface="Georgia" pitchFamily="34" charset="-120"/>
              </a:rPr>
              <a:t>But this is the conversation to have </a:t>
            </a:r>
            <a:pPr indent="0" marL="0">
              <a:buNone/>
            </a:pPr>
            <a:r>
              <a:rPr lang="en-US" sz="1800" b="1" dirty="0">
                <a:solidFill>
                  <a:srgbClr val="E0352B"/>
                </a:solidFill>
                <a:latin typeface="Georgia" pitchFamily="34" charset="0"/>
                <a:ea typeface="Georgia" pitchFamily="34" charset="-122"/>
                <a:cs typeface="Georgia" pitchFamily="34" charset="-120"/>
              </a:rPr>
              <a:t>now</a:t>
            </a:r>
            <a:pPr indent="0" marL="0">
              <a:buNone/>
            </a:pPr>
            <a:r>
              <a:rPr lang="en-US" sz="1800" dirty="0">
                <a:solidFill>
                  <a:srgbClr val="1A1A1A"/>
                </a:solidFill>
                <a:latin typeface="Georgia" pitchFamily="34" charset="0"/>
                <a:ea typeface="Georgia" pitchFamily="34" charset="-122"/>
                <a:cs typeface="Georgia" pitchFamily="34" charset="-120"/>
              </a:rPr>
              <a:t>, rather than once we are there and our most faithful volunteers have begun to burn out.</a:t>
            </a:r>
            <a:endParaRPr lang="en-US" sz="2000" dirty="0"/>
          </a:p>
        </p:txBody>
      </p:sp>
      <p:sp>
        <p:nvSpPr>
          <p:cNvPr id="6" name="Shape 4"/>
          <p:cNvSpPr/>
          <p:nvPr/>
        </p:nvSpPr>
        <p:spPr>
          <a:xfrm>
            <a:off x="548640" y="6355080"/>
            <a:ext cx="11094415" cy="0"/>
          </a:xfrm>
          <a:prstGeom prst="line">
            <a:avLst/>
          </a:prstGeom>
          <a:noFill/>
          <a:ln w="6350">
            <a:solidFill>
              <a:srgbClr val="D8D4CC"/>
            </a:solidFill>
            <a:prstDash val="solid"/>
          </a:ln>
        </p:spPr>
      </p:sp>
      <p:sp>
        <p:nvSpPr>
          <p:cNvPr id="7" name="Text 5"/>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8" name="Text 6"/>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02  ·  THE NUMBERS</a:t>
            </a:r>
            <a:endParaRPr lang="en-US" sz="1100" dirty="0"/>
          </a:p>
        </p:txBody>
      </p:sp>
      <p:sp>
        <p:nvSpPr>
          <p:cNvPr id="3" name="Text 1"/>
          <p:cNvSpPr/>
          <p:nvPr/>
        </p:nvSpPr>
        <p:spPr>
          <a:xfrm>
            <a:off x="731520" y="1097280"/>
            <a:ext cx="10058400" cy="914400"/>
          </a:xfrm>
          <a:prstGeom prst="rect">
            <a:avLst/>
          </a:prstGeom>
          <a:noFill/>
          <a:ln/>
        </p:spPr>
        <p:txBody>
          <a:bodyPr wrap="square" lIns="0" tIns="0" rIns="0" bIns="0" rtlCol="0" anchor="ctr"/>
          <a:lstStyle/>
          <a:p>
            <a:pPr indent="0" marL="0">
              <a:buNone/>
            </a:pPr>
            <a:r>
              <a:rPr lang="en-US" sz="4000" dirty="0">
                <a:solidFill>
                  <a:srgbClr val="2A3F5F"/>
                </a:solidFill>
                <a:latin typeface="Georgia" pitchFamily="34" charset="0"/>
                <a:ea typeface="Georgia" pitchFamily="34" charset="-122"/>
                <a:cs typeface="Georgia" pitchFamily="34" charset="-120"/>
              </a:rPr>
              <a:t>What the inventory found</a:t>
            </a:r>
            <a:endParaRPr lang="en-US" sz="4000" dirty="0"/>
          </a:p>
        </p:txBody>
      </p:sp>
      <p:sp>
        <p:nvSpPr>
          <p:cNvPr id="4" name="Shape 2"/>
          <p:cNvSpPr/>
          <p:nvPr/>
        </p:nvSpPr>
        <p:spPr>
          <a:xfrm>
            <a:off x="548640" y="2377440"/>
            <a:ext cx="11094415" cy="0"/>
          </a:xfrm>
          <a:prstGeom prst="line">
            <a:avLst/>
          </a:prstGeom>
          <a:noFill/>
          <a:ln w="12700">
            <a:solidFill>
              <a:srgbClr val="2A3F5F"/>
            </a:solidFill>
            <a:prstDash val="solid"/>
          </a:ln>
        </p:spPr>
      </p:sp>
      <p:sp>
        <p:nvSpPr>
          <p:cNvPr id="5" name="Shape 3"/>
          <p:cNvSpPr/>
          <p:nvPr/>
        </p:nvSpPr>
        <p:spPr>
          <a:xfrm>
            <a:off x="548640" y="5120640"/>
            <a:ext cx="11094415" cy="0"/>
          </a:xfrm>
          <a:prstGeom prst="line">
            <a:avLst/>
          </a:prstGeom>
          <a:noFill/>
          <a:ln w="12700">
            <a:solidFill>
              <a:srgbClr val="2A3F5F"/>
            </a:solidFill>
            <a:prstDash val="solid"/>
          </a:ln>
        </p:spPr>
      </p:sp>
      <p:sp>
        <p:nvSpPr>
          <p:cNvPr id="6" name="Text 4"/>
          <p:cNvSpPr/>
          <p:nvPr/>
        </p:nvSpPr>
        <p:spPr>
          <a:xfrm>
            <a:off x="548640" y="2560320"/>
            <a:ext cx="2773604" cy="1371600"/>
          </a:xfrm>
          <a:prstGeom prst="rect">
            <a:avLst/>
          </a:prstGeom>
          <a:noFill/>
          <a:ln/>
        </p:spPr>
        <p:txBody>
          <a:bodyPr wrap="square" lIns="0" tIns="0" rIns="0" bIns="0" rtlCol="0" anchor="ctr">
            <a:normAutofit/>
          </a:bodyPr>
          <a:lstStyle/>
          <a:p>
            <a:pPr algn="ctr" indent="0" marL="0">
              <a:buNone/>
            </a:pPr>
            <a:r>
              <a:rPr lang="en-US" sz="5400" dirty="0">
                <a:solidFill>
                  <a:srgbClr val="2A3F5F"/>
                </a:solidFill>
                <a:latin typeface="Georgia" pitchFamily="34" charset="0"/>
                <a:ea typeface="Georgia" pitchFamily="34" charset="-122"/>
                <a:cs typeface="Georgia" pitchFamily="34" charset="-120"/>
              </a:rPr>
              <a:t>121</a:t>
            </a:r>
            <a:endParaRPr lang="en-US" sz="5400" dirty="0"/>
          </a:p>
        </p:txBody>
      </p:sp>
      <p:sp>
        <p:nvSpPr>
          <p:cNvPr id="7" name="Text 5"/>
          <p:cNvSpPr/>
          <p:nvPr/>
        </p:nvSpPr>
        <p:spPr>
          <a:xfrm>
            <a:off x="640080" y="4114800"/>
            <a:ext cx="2590724" cy="548640"/>
          </a:xfrm>
          <a:prstGeom prst="rect">
            <a:avLst/>
          </a:prstGeom>
          <a:noFill/>
          <a:ln/>
        </p:spPr>
        <p:txBody>
          <a:bodyPr wrap="square" lIns="0" tIns="0" rIns="0" bIns="0" rtlCol="0" anchor="ctr"/>
          <a:lstStyle/>
          <a:p>
            <a:pPr algn="ctr" indent="0" marL="0">
              <a:buNone/>
            </a:pPr>
            <a:r>
              <a:rPr lang="en-US" sz="1000" b="1" spc="400" kern="0" dirty="0">
                <a:solidFill>
                  <a:srgbClr val="444444"/>
                </a:solidFill>
                <a:latin typeface="Calibri" pitchFamily="34" charset="0"/>
                <a:ea typeface="Calibri" pitchFamily="34" charset="-122"/>
                <a:cs typeface="Calibri" pitchFamily="34" charset="-120"/>
              </a:rPr>
              <a:t>DISTINCT VOLUNTEER ROLES</a:t>
            </a:r>
            <a:endParaRPr lang="en-US" sz="1000" dirty="0"/>
          </a:p>
        </p:txBody>
      </p:sp>
      <p:sp>
        <p:nvSpPr>
          <p:cNvPr id="8" name="Text 6"/>
          <p:cNvSpPr/>
          <p:nvPr/>
        </p:nvSpPr>
        <p:spPr>
          <a:xfrm>
            <a:off x="3322244" y="2560320"/>
            <a:ext cx="2773604" cy="1371600"/>
          </a:xfrm>
          <a:prstGeom prst="rect">
            <a:avLst/>
          </a:prstGeom>
          <a:noFill/>
          <a:ln/>
        </p:spPr>
        <p:txBody>
          <a:bodyPr wrap="square" lIns="0" tIns="0" rIns="0" bIns="0" rtlCol="0" anchor="ctr">
            <a:normAutofit/>
          </a:bodyPr>
          <a:lstStyle/>
          <a:p>
            <a:pPr algn="ctr" indent="0" marL="0">
              <a:buNone/>
            </a:pPr>
            <a:r>
              <a:rPr lang="en-US" sz="5400" dirty="0">
                <a:solidFill>
                  <a:srgbClr val="2A3F5F"/>
                </a:solidFill>
                <a:latin typeface="Georgia" pitchFamily="34" charset="0"/>
                <a:ea typeface="Georgia" pitchFamily="34" charset="-122"/>
                <a:cs typeface="Georgia" pitchFamily="34" charset="-120"/>
              </a:rPr>
              <a:t>300</a:t>
            </a:r>
            <a:endParaRPr lang="en-US" sz="5400" dirty="0"/>
          </a:p>
        </p:txBody>
      </p:sp>
      <p:sp>
        <p:nvSpPr>
          <p:cNvPr id="9" name="Text 7"/>
          <p:cNvSpPr/>
          <p:nvPr/>
        </p:nvSpPr>
        <p:spPr>
          <a:xfrm>
            <a:off x="3413684" y="4114800"/>
            <a:ext cx="2590724" cy="548640"/>
          </a:xfrm>
          <a:prstGeom prst="rect">
            <a:avLst/>
          </a:prstGeom>
          <a:noFill/>
          <a:ln/>
        </p:spPr>
        <p:txBody>
          <a:bodyPr wrap="square" lIns="0" tIns="0" rIns="0" bIns="0" rtlCol="0" anchor="ctr"/>
          <a:lstStyle/>
          <a:p>
            <a:pPr algn="ctr" indent="0" marL="0">
              <a:buNone/>
            </a:pPr>
            <a:r>
              <a:rPr lang="en-US" sz="1000" b="1" spc="400" kern="0" dirty="0">
                <a:solidFill>
                  <a:srgbClr val="444444"/>
                </a:solidFill>
                <a:latin typeface="Calibri" pitchFamily="34" charset="0"/>
                <a:ea typeface="Calibri" pitchFamily="34" charset="-122"/>
                <a:cs typeface="Calibri" pitchFamily="34" charset="-120"/>
              </a:rPr>
              <a:t>HOURS OF SERVICE EVERY WEEK</a:t>
            </a:r>
            <a:endParaRPr lang="en-US" sz="1000" dirty="0"/>
          </a:p>
        </p:txBody>
      </p:sp>
      <p:sp>
        <p:nvSpPr>
          <p:cNvPr id="10" name="Shape 8"/>
          <p:cNvSpPr/>
          <p:nvPr/>
        </p:nvSpPr>
        <p:spPr>
          <a:xfrm>
            <a:off x="3322244" y="2743200"/>
            <a:ext cx="0" cy="1828800"/>
          </a:xfrm>
          <a:prstGeom prst="line">
            <a:avLst/>
          </a:prstGeom>
          <a:noFill/>
          <a:ln w="6350">
            <a:solidFill>
              <a:srgbClr val="D8D4CC"/>
            </a:solidFill>
            <a:prstDash val="solid"/>
          </a:ln>
        </p:spPr>
      </p:sp>
      <p:sp>
        <p:nvSpPr>
          <p:cNvPr id="11" name="Text 9"/>
          <p:cNvSpPr/>
          <p:nvPr/>
        </p:nvSpPr>
        <p:spPr>
          <a:xfrm>
            <a:off x="6095848" y="2560320"/>
            <a:ext cx="2773604" cy="1371600"/>
          </a:xfrm>
          <a:prstGeom prst="rect">
            <a:avLst/>
          </a:prstGeom>
          <a:noFill/>
          <a:ln/>
        </p:spPr>
        <p:txBody>
          <a:bodyPr wrap="square" lIns="0" tIns="0" rIns="0" bIns="0" rtlCol="0" anchor="ctr">
            <a:normAutofit/>
          </a:bodyPr>
          <a:lstStyle/>
          <a:p>
            <a:pPr algn="ctr" indent="0" marL="0">
              <a:buNone/>
            </a:pPr>
            <a:r>
              <a:rPr lang="en-US" sz="5400" dirty="0">
                <a:solidFill>
                  <a:srgbClr val="2A3F5F"/>
                </a:solidFill>
                <a:latin typeface="Georgia" pitchFamily="34" charset="0"/>
                <a:ea typeface="Georgia" pitchFamily="34" charset="-122"/>
                <a:cs typeface="Georgia" pitchFamily="34" charset="-120"/>
              </a:rPr>
              <a:t>15,600</a:t>
            </a:r>
            <a:endParaRPr lang="en-US" sz="5400" dirty="0"/>
          </a:p>
        </p:txBody>
      </p:sp>
      <p:sp>
        <p:nvSpPr>
          <p:cNvPr id="12" name="Text 10"/>
          <p:cNvSpPr/>
          <p:nvPr/>
        </p:nvSpPr>
        <p:spPr>
          <a:xfrm>
            <a:off x="6187288" y="4114800"/>
            <a:ext cx="2590724" cy="548640"/>
          </a:xfrm>
          <a:prstGeom prst="rect">
            <a:avLst/>
          </a:prstGeom>
          <a:noFill/>
          <a:ln/>
        </p:spPr>
        <p:txBody>
          <a:bodyPr wrap="square" lIns="0" tIns="0" rIns="0" bIns="0" rtlCol="0" anchor="ctr"/>
          <a:lstStyle/>
          <a:p>
            <a:pPr algn="ctr" indent="0" marL="0">
              <a:buNone/>
            </a:pPr>
            <a:r>
              <a:rPr lang="en-US" sz="1000" b="1" spc="400" kern="0" dirty="0">
                <a:solidFill>
                  <a:srgbClr val="444444"/>
                </a:solidFill>
                <a:latin typeface="Calibri" pitchFamily="34" charset="0"/>
                <a:ea typeface="Calibri" pitchFamily="34" charset="-122"/>
                <a:cs typeface="Calibri" pitchFamily="34" charset="-120"/>
              </a:rPr>
              <a:t>VOLUNTEER HOURS PER YEAR</a:t>
            </a:r>
            <a:endParaRPr lang="en-US" sz="1000" dirty="0"/>
          </a:p>
        </p:txBody>
      </p:sp>
      <p:sp>
        <p:nvSpPr>
          <p:cNvPr id="13" name="Shape 11"/>
          <p:cNvSpPr/>
          <p:nvPr/>
        </p:nvSpPr>
        <p:spPr>
          <a:xfrm>
            <a:off x="6095848" y="2743200"/>
            <a:ext cx="0" cy="1828800"/>
          </a:xfrm>
          <a:prstGeom prst="line">
            <a:avLst/>
          </a:prstGeom>
          <a:noFill/>
          <a:ln w="6350">
            <a:solidFill>
              <a:srgbClr val="D8D4CC"/>
            </a:solidFill>
            <a:prstDash val="solid"/>
          </a:ln>
        </p:spPr>
      </p:sp>
      <p:sp>
        <p:nvSpPr>
          <p:cNvPr id="14" name="Text 12"/>
          <p:cNvSpPr/>
          <p:nvPr/>
        </p:nvSpPr>
        <p:spPr>
          <a:xfrm>
            <a:off x="8869451" y="2560320"/>
            <a:ext cx="2773604" cy="1371600"/>
          </a:xfrm>
          <a:prstGeom prst="rect">
            <a:avLst/>
          </a:prstGeom>
          <a:noFill/>
          <a:ln/>
        </p:spPr>
        <p:txBody>
          <a:bodyPr wrap="square" lIns="0" tIns="0" rIns="0" bIns="0" rtlCol="0" anchor="ctr">
            <a:normAutofit/>
          </a:bodyPr>
          <a:lstStyle/>
          <a:p>
            <a:pPr algn="ctr" indent="0" marL="0">
              <a:buNone/>
            </a:pPr>
            <a:r>
              <a:rPr lang="en-US" sz="5400" dirty="0">
                <a:solidFill>
                  <a:srgbClr val="2A3F5F"/>
                </a:solidFill>
                <a:latin typeface="Georgia" pitchFamily="34" charset="0"/>
                <a:ea typeface="Georgia" pitchFamily="34" charset="-122"/>
                <a:cs typeface="Georgia" pitchFamily="34" charset="-120"/>
              </a:rPr>
              <a:t>100+</a:t>
            </a:r>
            <a:endParaRPr lang="en-US" sz="5400" dirty="0"/>
          </a:p>
        </p:txBody>
      </p:sp>
      <p:sp>
        <p:nvSpPr>
          <p:cNvPr id="15" name="Text 13"/>
          <p:cNvSpPr/>
          <p:nvPr/>
        </p:nvSpPr>
        <p:spPr>
          <a:xfrm>
            <a:off x="8960891" y="4114800"/>
            <a:ext cx="2590724" cy="548640"/>
          </a:xfrm>
          <a:prstGeom prst="rect">
            <a:avLst/>
          </a:prstGeom>
          <a:noFill/>
          <a:ln/>
        </p:spPr>
        <p:txBody>
          <a:bodyPr wrap="square" lIns="0" tIns="0" rIns="0" bIns="0" rtlCol="0" anchor="ctr"/>
          <a:lstStyle/>
          <a:p>
            <a:pPr algn="ctr" indent="0" marL="0">
              <a:buNone/>
            </a:pPr>
            <a:r>
              <a:rPr lang="en-US" sz="1000" b="1" spc="400" kern="0" dirty="0">
                <a:solidFill>
                  <a:srgbClr val="444444"/>
                </a:solidFill>
                <a:latin typeface="Calibri" pitchFamily="34" charset="0"/>
                <a:ea typeface="Calibri" pitchFamily="34" charset="-122"/>
                <a:cs typeface="Calibri" pitchFamily="34" charset="-120"/>
              </a:rPr>
              <a:t>ACTIVE VOLUNTEERS</a:t>
            </a:r>
            <a:endParaRPr lang="en-US" sz="1000" dirty="0"/>
          </a:p>
        </p:txBody>
      </p:sp>
      <p:sp>
        <p:nvSpPr>
          <p:cNvPr id="16" name="Shape 14"/>
          <p:cNvSpPr/>
          <p:nvPr/>
        </p:nvSpPr>
        <p:spPr>
          <a:xfrm>
            <a:off x="8869451" y="2743200"/>
            <a:ext cx="0" cy="1828800"/>
          </a:xfrm>
          <a:prstGeom prst="line">
            <a:avLst/>
          </a:prstGeom>
          <a:noFill/>
          <a:ln w="6350">
            <a:solidFill>
              <a:srgbClr val="D8D4CC"/>
            </a:solidFill>
            <a:prstDash val="solid"/>
          </a:ln>
        </p:spPr>
      </p:sp>
      <p:sp>
        <p:nvSpPr>
          <p:cNvPr id="17" name="Text 15"/>
          <p:cNvSpPr/>
          <p:nvPr/>
        </p:nvSpPr>
        <p:spPr>
          <a:xfrm>
            <a:off x="731520" y="5394960"/>
            <a:ext cx="10607040" cy="365760"/>
          </a:xfrm>
          <a:prstGeom prst="rect">
            <a:avLst/>
          </a:prstGeom>
          <a:noFill/>
          <a:ln/>
        </p:spPr>
        <p:txBody>
          <a:bodyPr wrap="square" lIns="0" tIns="0" rIns="0" bIns="0" rtlCol="0" anchor="ctr"/>
          <a:lstStyle/>
          <a:p>
            <a:pPr algn="ctr" indent="0" marL="0">
              <a:buNone/>
            </a:pPr>
            <a:r>
              <a:rPr lang="en-US" sz="1400" i="1" dirty="0">
                <a:solidFill>
                  <a:srgbClr val="888888"/>
                </a:solidFill>
                <a:latin typeface="Georgia" pitchFamily="34" charset="0"/>
                <a:ea typeface="Georgia" pitchFamily="34" charset="-122"/>
                <a:cs typeface="Georgia" pitchFamily="34" charset="-120"/>
              </a:rPr>
              <a:t>Counted across every ministry area in Q1 2026.</a:t>
            </a:r>
            <a:endParaRPr lang="en-US" sz="1400" dirty="0"/>
          </a:p>
        </p:txBody>
      </p:sp>
      <p:sp>
        <p:nvSpPr>
          <p:cNvPr id="18" name="Shape 16"/>
          <p:cNvSpPr/>
          <p:nvPr/>
        </p:nvSpPr>
        <p:spPr>
          <a:xfrm>
            <a:off x="548640" y="6355080"/>
            <a:ext cx="11094415" cy="0"/>
          </a:xfrm>
          <a:prstGeom prst="line">
            <a:avLst/>
          </a:prstGeom>
          <a:noFill/>
          <a:ln w="6350">
            <a:solidFill>
              <a:srgbClr val="D8D4CC"/>
            </a:solidFill>
            <a:prstDash val="solid"/>
          </a:ln>
        </p:spPr>
      </p:sp>
      <p:sp>
        <p:nvSpPr>
          <p:cNvPr id="19" name="Text 17"/>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20" name="Text 18"/>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03  ·  HOURS BY MINISTRY AREA</a:t>
            </a:r>
            <a:endParaRPr lang="en-US" sz="1100" dirty="0"/>
          </a:p>
        </p:txBody>
      </p:sp>
      <p:sp>
        <p:nvSpPr>
          <p:cNvPr id="3" name="Text 1"/>
          <p:cNvSpPr/>
          <p:nvPr/>
        </p:nvSpPr>
        <p:spPr>
          <a:xfrm>
            <a:off x="731520" y="1097280"/>
            <a:ext cx="10972800" cy="914400"/>
          </a:xfrm>
          <a:prstGeom prst="rect">
            <a:avLst/>
          </a:prstGeom>
          <a:noFill/>
          <a:ln/>
        </p:spPr>
        <p:txBody>
          <a:bodyPr wrap="square" lIns="0" tIns="0" rIns="0" bIns="0" rtlCol="0" anchor="ctr"/>
          <a:lstStyle/>
          <a:p>
            <a:pPr indent="0" marL="0">
              <a:buNone/>
            </a:pPr>
            <a:r>
              <a:rPr lang="en-US" sz="3600" dirty="0">
                <a:solidFill>
                  <a:srgbClr val="2A3F5F"/>
                </a:solidFill>
                <a:latin typeface="Georgia" pitchFamily="34" charset="0"/>
                <a:ea typeface="Georgia" pitchFamily="34" charset="-122"/>
                <a:cs typeface="Georgia" pitchFamily="34" charset="-120"/>
              </a:rPr>
              <a:t>Worship is the largest by a significant margin</a:t>
            </a:r>
            <a:endParaRPr lang="en-US" sz="36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Shape 3"/>
          <p:cNvSpPr/>
          <p:nvPr/>
        </p:nvSpPr>
        <p:spPr>
          <a:xfrm>
            <a:off x="731520" y="2926080"/>
            <a:ext cx="4279392" cy="640080"/>
          </a:xfrm>
          <a:prstGeom prst="rect">
            <a:avLst/>
          </a:prstGeom>
          <a:solidFill>
            <a:srgbClr val="2A3F5F"/>
          </a:solidFill>
          <a:ln w="12700">
            <a:solidFill>
              <a:srgbClr val="2A3F5F"/>
            </a:solidFill>
            <a:prstDash val="solid"/>
          </a:ln>
        </p:spPr>
      </p:sp>
      <p:sp>
        <p:nvSpPr>
          <p:cNvPr id="6" name="Shape 4"/>
          <p:cNvSpPr/>
          <p:nvPr/>
        </p:nvSpPr>
        <p:spPr>
          <a:xfrm>
            <a:off x="5010912" y="2926080"/>
            <a:ext cx="1390802" cy="640080"/>
          </a:xfrm>
          <a:prstGeom prst="rect">
            <a:avLst/>
          </a:prstGeom>
          <a:solidFill>
            <a:srgbClr val="7BA85D"/>
          </a:solidFill>
          <a:ln w="12700">
            <a:solidFill>
              <a:srgbClr val="7BA85D"/>
            </a:solidFill>
            <a:prstDash val="solid"/>
          </a:ln>
        </p:spPr>
      </p:sp>
      <p:sp>
        <p:nvSpPr>
          <p:cNvPr id="7" name="Shape 5"/>
          <p:cNvSpPr/>
          <p:nvPr/>
        </p:nvSpPr>
        <p:spPr>
          <a:xfrm>
            <a:off x="6401714" y="2926080"/>
            <a:ext cx="5028286" cy="640080"/>
          </a:xfrm>
          <a:prstGeom prst="rect">
            <a:avLst/>
          </a:prstGeom>
          <a:solidFill>
            <a:srgbClr val="A6B3D4"/>
          </a:solidFill>
          <a:ln w="12700">
            <a:solidFill>
              <a:srgbClr val="A6B3D4"/>
            </a:solidFill>
            <a:prstDash val="solid"/>
          </a:ln>
        </p:spPr>
      </p:sp>
      <p:sp>
        <p:nvSpPr>
          <p:cNvPr id="8" name="Text 6"/>
          <p:cNvSpPr/>
          <p:nvPr/>
        </p:nvSpPr>
        <p:spPr>
          <a:xfrm>
            <a:off x="731520" y="2468880"/>
            <a:ext cx="4279392" cy="365760"/>
          </a:xfrm>
          <a:prstGeom prst="rect">
            <a:avLst/>
          </a:prstGeom>
          <a:noFill/>
          <a:ln/>
        </p:spPr>
        <p:txBody>
          <a:bodyPr wrap="square" lIns="0" tIns="0" rIns="0" bIns="0" rtlCol="0" anchor="ctr"/>
          <a:lstStyle/>
          <a:p>
            <a:pPr algn="ctr" indent="0" marL="0">
              <a:buNone/>
            </a:pPr>
            <a:r>
              <a:rPr lang="en-US" sz="1200" b="1" dirty="0">
                <a:solidFill>
                  <a:srgbClr val="2A3F5F"/>
                </a:solidFill>
                <a:latin typeface="Calibri" pitchFamily="34" charset="0"/>
                <a:ea typeface="Calibri" pitchFamily="34" charset="-122"/>
                <a:cs typeface="Calibri" pitchFamily="34" charset="-120"/>
              </a:rPr>
              <a:t>Worship</a:t>
            </a:r>
            <a:endParaRPr lang="en-US" sz="1200" dirty="0"/>
          </a:p>
        </p:txBody>
      </p:sp>
      <p:sp>
        <p:nvSpPr>
          <p:cNvPr id="9" name="Text 7"/>
          <p:cNvSpPr/>
          <p:nvPr/>
        </p:nvSpPr>
        <p:spPr>
          <a:xfrm>
            <a:off x="5010912" y="2468880"/>
            <a:ext cx="1390802" cy="365760"/>
          </a:xfrm>
          <a:prstGeom prst="rect">
            <a:avLst/>
          </a:prstGeom>
          <a:noFill/>
          <a:ln/>
        </p:spPr>
        <p:txBody>
          <a:bodyPr wrap="square" lIns="0" tIns="0" rIns="0" bIns="0" rtlCol="0" anchor="ctr"/>
          <a:lstStyle/>
          <a:p>
            <a:pPr algn="ctr" indent="0" marL="0">
              <a:buNone/>
            </a:pPr>
            <a:r>
              <a:rPr lang="en-US" sz="1000" b="1" dirty="0">
                <a:solidFill>
                  <a:srgbClr val="2A3F5F"/>
                </a:solidFill>
                <a:latin typeface="Calibri" pitchFamily="34" charset="0"/>
                <a:ea typeface="Calibri" pitchFamily="34" charset="-122"/>
                <a:cs typeface="Calibri" pitchFamily="34" charset="-120"/>
              </a:rPr>
              <a:t>Children's</a:t>
            </a:r>
            <a:endParaRPr lang="en-US" sz="1000" dirty="0"/>
          </a:p>
        </p:txBody>
      </p:sp>
      <p:sp>
        <p:nvSpPr>
          <p:cNvPr id="10" name="Text 8"/>
          <p:cNvSpPr/>
          <p:nvPr/>
        </p:nvSpPr>
        <p:spPr>
          <a:xfrm>
            <a:off x="6401714" y="2468880"/>
            <a:ext cx="5028286" cy="365760"/>
          </a:xfrm>
          <a:prstGeom prst="rect">
            <a:avLst/>
          </a:prstGeom>
          <a:noFill/>
          <a:ln/>
        </p:spPr>
        <p:txBody>
          <a:bodyPr wrap="square" lIns="0" tIns="0" rIns="0" bIns="0" rtlCol="0" anchor="ctr"/>
          <a:lstStyle/>
          <a:p>
            <a:pPr algn="ctr" indent="0" marL="0">
              <a:buNone/>
            </a:pPr>
            <a:r>
              <a:rPr lang="en-US" sz="1200" b="1" dirty="0">
                <a:solidFill>
                  <a:srgbClr val="2A3F5F"/>
                </a:solidFill>
                <a:latin typeface="Calibri" pitchFamily="34" charset="0"/>
                <a:ea typeface="Calibri" pitchFamily="34" charset="-122"/>
                <a:cs typeface="Calibri" pitchFamily="34" charset="-120"/>
              </a:rPr>
              <a:t>Other Six Lanes</a:t>
            </a:r>
            <a:endParaRPr lang="en-US" sz="1200" dirty="0"/>
          </a:p>
        </p:txBody>
      </p:sp>
      <p:sp>
        <p:nvSpPr>
          <p:cNvPr id="11" name="Text 9"/>
          <p:cNvSpPr/>
          <p:nvPr/>
        </p:nvSpPr>
        <p:spPr>
          <a:xfrm>
            <a:off x="731520" y="2926080"/>
            <a:ext cx="4279392" cy="640080"/>
          </a:xfrm>
          <a:prstGeom prst="rect">
            <a:avLst/>
          </a:prstGeom>
          <a:noFill/>
          <a:ln/>
        </p:spPr>
        <p:txBody>
          <a:bodyPr wrap="square" lIns="0" tIns="0" rIns="0" bIns="0" rtlCol="0" anchor="ctr"/>
          <a:lstStyle/>
          <a:p>
            <a:pPr algn="ctr" indent="0" marL="0">
              <a:buNone/>
            </a:pPr>
            <a:r>
              <a:rPr lang="en-US" sz="2400" b="1" dirty="0">
                <a:solidFill>
                  <a:srgbClr val="FFFFFF"/>
                </a:solidFill>
                <a:latin typeface="Georgia" pitchFamily="34" charset="0"/>
                <a:ea typeface="Georgia" pitchFamily="34" charset="-122"/>
                <a:cs typeface="Georgia" pitchFamily="34" charset="-120"/>
              </a:rPr>
              <a:t>40%</a:t>
            </a:r>
            <a:endParaRPr lang="en-US" sz="2400" dirty="0"/>
          </a:p>
        </p:txBody>
      </p:sp>
      <p:sp>
        <p:nvSpPr>
          <p:cNvPr id="12" name="Text 10"/>
          <p:cNvSpPr/>
          <p:nvPr/>
        </p:nvSpPr>
        <p:spPr>
          <a:xfrm>
            <a:off x="5010912" y="2926080"/>
            <a:ext cx="1390802" cy="640080"/>
          </a:xfrm>
          <a:prstGeom prst="rect">
            <a:avLst/>
          </a:prstGeom>
          <a:noFill/>
          <a:ln/>
        </p:spPr>
        <p:txBody>
          <a:bodyPr wrap="square" lIns="0" tIns="0" rIns="0" bIns="0" rtlCol="0" anchor="ctr"/>
          <a:lstStyle/>
          <a:p>
            <a:pPr algn="ctr" indent="0" marL="0">
              <a:buNone/>
            </a:pPr>
            <a:r>
              <a:rPr lang="en-US" sz="1800" b="1" dirty="0">
                <a:solidFill>
                  <a:srgbClr val="FFFFFF"/>
                </a:solidFill>
                <a:latin typeface="Georgia" pitchFamily="34" charset="0"/>
                <a:ea typeface="Georgia" pitchFamily="34" charset="-122"/>
                <a:cs typeface="Georgia" pitchFamily="34" charset="-120"/>
              </a:rPr>
              <a:t>13%</a:t>
            </a:r>
            <a:endParaRPr lang="en-US" sz="1800" dirty="0"/>
          </a:p>
        </p:txBody>
      </p:sp>
      <p:sp>
        <p:nvSpPr>
          <p:cNvPr id="13" name="Text 11"/>
          <p:cNvSpPr/>
          <p:nvPr/>
        </p:nvSpPr>
        <p:spPr>
          <a:xfrm>
            <a:off x="6401714" y="2926080"/>
            <a:ext cx="5028286" cy="640080"/>
          </a:xfrm>
          <a:prstGeom prst="rect">
            <a:avLst/>
          </a:prstGeom>
          <a:noFill/>
          <a:ln/>
        </p:spPr>
        <p:txBody>
          <a:bodyPr wrap="square" lIns="0" tIns="0" rIns="0" bIns="0" rtlCol="0" anchor="ctr"/>
          <a:lstStyle/>
          <a:p>
            <a:pPr algn="ctr" indent="0" marL="0">
              <a:buNone/>
            </a:pPr>
            <a:r>
              <a:rPr lang="en-US" sz="2400" b="1" dirty="0">
                <a:solidFill>
                  <a:srgbClr val="1D2C44"/>
                </a:solidFill>
                <a:latin typeface="Georgia" pitchFamily="34" charset="0"/>
                <a:ea typeface="Georgia" pitchFamily="34" charset="-122"/>
                <a:cs typeface="Georgia" pitchFamily="34" charset="-120"/>
              </a:rPr>
              <a:t>47%</a:t>
            </a:r>
            <a:endParaRPr lang="en-US" sz="2400" dirty="0"/>
          </a:p>
        </p:txBody>
      </p:sp>
      <p:sp>
        <p:nvSpPr>
          <p:cNvPr id="14" name="Shape 12"/>
          <p:cNvSpPr/>
          <p:nvPr/>
        </p:nvSpPr>
        <p:spPr>
          <a:xfrm>
            <a:off x="731520" y="4572000"/>
            <a:ext cx="10698480" cy="1280160"/>
          </a:xfrm>
          <a:prstGeom prst="rect">
            <a:avLst/>
          </a:prstGeom>
          <a:solidFill>
            <a:srgbClr val="C8D2E4"/>
          </a:solidFill>
          <a:ln w="12700">
            <a:solidFill>
              <a:srgbClr val="A6B3D4"/>
            </a:solidFill>
            <a:prstDash val="solid"/>
          </a:ln>
        </p:spPr>
      </p:sp>
      <p:sp>
        <p:nvSpPr>
          <p:cNvPr id="15" name="Shape 13"/>
          <p:cNvSpPr/>
          <p:nvPr/>
        </p:nvSpPr>
        <p:spPr>
          <a:xfrm>
            <a:off x="731520" y="4572000"/>
            <a:ext cx="73152" cy="1280160"/>
          </a:xfrm>
          <a:prstGeom prst="rect">
            <a:avLst/>
          </a:prstGeom>
          <a:solidFill>
            <a:srgbClr val="E0352B"/>
          </a:solidFill>
          <a:ln w="12700">
            <a:solidFill>
              <a:srgbClr val="E0352B"/>
            </a:solidFill>
            <a:prstDash val="solid"/>
          </a:ln>
        </p:spPr>
      </p:sp>
      <p:sp>
        <p:nvSpPr>
          <p:cNvPr id="16" name="Text 14"/>
          <p:cNvSpPr/>
          <p:nvPr/>
        </p:nvSpPr>
        <p:spPr>
          <a:xfrm>
            <a:off x="1005840" y="4663440"/>
            <a:ext cx="10241280" cy="1097280"/>
          </a:xfrm>
          <a:prstGeom prst="rect">
            <a:avLst/>
          </a:prstGeom>
          <a:noFill/>
          <a:ln/>
        </p:spPr>
        <p:txBody>
          <a:bodyPr wrap="square" lIns="0" tIns="0" rIns="0" bIns="0" rtlCol="0" anchor="ctr"/>
          <a:lstStyle/>
          <a:p>
            <a:pPr indent="0" marL="0">
              <a:buNone/>
            </a:pPr>
            <a:r>
              <a:rPr lang="en-US" sz="2000" b="1" i="1" dirty="0">
                <a:solidFill>
                  <a:srgbClr val="2A3F5F"/>
                </a:solidFill>
                <a:latin typeface="Georgia" pitchFamily="34" charset="0"/>
                <a:ea typeface="Georgia" pitchFamily="34" charset="-122"/>
                <a:cs typeface="Georgia" pitchFamily="34" charset="-120"/>
              </a:rPr>
              <a:t>Worship + Children's = 53% of all volunteer hours.</a:t>
            </a:r>
            <a:endParaRPr lang="en-US" sz="2000" dirty="0"/>
          </a:p>
          <a:p>
            <a:pPr indent="0" marL="0">
              <a:buNone/>
            </a:pPr>
            <a:r>
              <a:rPr lang="en-US" sz="800" dirty="0">
                <a:solidFill>
                  <a:srgbClr val="000000"/>
                </a:solidFill>
              </a:rPr>
              <a:t> </a:t>
            </a:r>
            <a:endParaRPr lang="en-US" sz="2000" dirty="0"/>
          </a:p>
          <a:p>
            <a:pPr indent="0" marL="0">
              <a:buNone/>
            </a:pPr>
            <a:r>
              <a:rPr lang="en-US" sz="1400" dirty="0">
                <a:solidFill>
                  <a:srgbClr val="1A1A1A"/>
                </a:solidFill>
                <a:latin typeface="Georgia" pitchFamily="34" charset="0"/>
                <a:ea typeface="Georgia" pitchFamily="34" charset="-122"/>
                <a:cs typeface="Georgia" pitchFamily="34" charset="-120"/>
              </a:rPr>
              <a:t>These are the roles that cannot flex or go unfilled on a Sunday without affecting our public worship life. </a:t>
            </a:r>
            <a:pPr indent="0" marL="0">
              <a:buNone/>
            </a:pPr>
            <a:r>
              <a:rPr lang="en-US" sz="1400" b="1" dirty="0">
                <a:solidFill>
                  <a:srgbClr val="1A1A1A"/>
                </a:solidFill>
                <a:latin typeface="Georgia" pitchFamily="34" charset="0"/>
                <a:ea typeface="Georgia" pitchFamily="34" charset="-122"/>
                <a:cs typeface="Georgia" pitchFamily="34" charset="-120"/>
              </a:rPr>
              <a:t>Recruitment into these areas deserves a dedicated pipeline.</a:t>
            </a:r>
            <a:endParaRPr lang="en-US" sz="2000" dirty="0"/>
          </a:p>
        </p:txBody>
      </p:sp>
      <p:sp>
        <p:nvSpPr>
          <p:cNvPr id="17" name="Shape 15"/>
          <p:cNvSpPr/>
          <p:nvPr/>
        </p:nvSpPr>
        <p:spPr>
          <a:xfrm>
            <a:off x="548640" y="6355080"/>
            <a:ext cx="11094415" cy="0"/>
          </a:xfrm>
          <a:prstGeom prst="line">
            <a:avLst/>
          </a:prstGeom>
          <a:noFill/>
          <a:ln w="6350">
            <a:solidFill>
              <a:srgbClr val="D8D4CC"/>
            </a:solidFill>
            <a:prstDash val="solid"/>
          </a:ln>
        </p:spPr>
      </p:sp>
      <p:sp>
        <p:nvSpPr>
          <p:cNvPr id="18" name="Text 16"/>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19" name="Text 17"/>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04  ·  WHAT THE NUMBERS MEAN</a:t>
            </a:r>
            <a:endParaRPr lang="en-US" sz="1100" dirty="0"/>
          </a:p>
        </p:txBody>
      </p:sp>
      <p:sp>
        <p:nvSpPr>
          <p:cNvPr id="3" name="Text 1"/>
          <p:cNvSpPr/>
          <p:nvPr/>
        </p:nvSpPr>
        <p:spPr>
          <a:xfrm>
            <a:off x="731520" y="1097280"/>
            <a:ext cx="10972800" cy="914400"/>
          </a:xfrm>
          <a:prstGeom prst="rect">
            <a:avLst/>
          </a:prstGeom>
          <a:noFill/>
          <a:ln/>
        </p:spPr>
        <p:txBody>
          <a:bodyPr wrap="square" lIns="0" tIns="0" rIns="0" bIns="0" rtlCol="0" anchor="ctr"/>
          <a:lstStyle/>
          <a:p>
            <a:pPr indent="0" marL="0">
              <a:buNone/>
            </a:pPr>
            <a:r>
              <a:rPr lang="en-US" sz="3600" dirty="0">
                <a:solidFill>
                  <a:srgbClr val="2A3F5F"/>
                </a:solidFill>
                <a:latin typeface="Georgia" pitchFamily="34" charset="0"/>
                <a:ea typeface="Georgia" pitchFamily="34" charset="-122"/>
                <a:cs typeface="Georgia" pitchFamily="34" charset="-120"/>
              </a:rPr>
              <a:t>Two observations about the pool</a:t>
            </a:r>
            <a:endParaRPr lang="en-US" sz="36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Shape 3"/>
          <p:cNvSpPr/>
          <p:nvPr/>
        </p:nvSpPr>
        <p:spPr>
          <a:xfrm>
            <a:off x="731520" y="2651760"/>
            <a:ext cx="5212080" cy="3383280"/>
          </a:xfrm>
          <a:prstGeom prst="rect">
            <a:avLst/>
          </a:prstGeom>
          <a:solidFill>
            <a:srgbClr val="FFFFFF"/>
          </a:solidFill>
          <a:ln w="9525">
            <a:solidFill>
              <a:srgbClr val="D8D4CC"/>
            </a:solidFill>
            <a:prstDash val="solid"/>
          </a:ln>
        </p:spPr>
      </p:sp>
      <p:sp>
        <p:nvSpPr>
          <p:cNvPr id="6" name="Shape 4"/>
          <p:cNvSpPr/>
          <p:nvPr/>
        </p:nvSpPr>
        <p:spPr>
          <a:xfrm>
            <a:off x="731520" y="2651760"/>
            <a:ext cx="5212080" cy="73152"/>
          </a:xfrm>
          <a:prstGeom prst="rect">
            <a:avLst/>
          </a:prstGeom>
          <a:solidFill>
            <a:srgbClr val="2A3F5F"/>
          </a:solidFill>
          <a:ln w="12700">
            <a:solidFill>
              <a:srgbClr val="2A3F5F"/>
            </a:solidFill>
            <a:prstDash val="solid"/>
          </a:ln>
        </p:spPr>
      </p:sp>
      <p:sp>
        <p:nvSpPr>
          <p:cNvPr id="7" name="Text 5"/>
          <p:cNvSpPr/>
          <p:nvPr/>
        </p:nvSpPr>
        <p:spPr>
          <a:xfrm>
            <a:off x="1005840" y="2880360"/>
            <a:ext cx="914400" cy="365760"/>
          </a:xfrm>
          <a:prstGeom prst="rect">
            <a:avLst/>
          </a:prstGeom>
          <a:noFill/>
          <a:ln/>
        </p:spPr>
        <p:txBody>
          <a:bodyPr wrap="square" lIns="0" tIns="0" rIns="0" bIns="0" rtlCol="0" anchor="ctr"/>
          <a:lstStyle/>
          <a:p>
            <a:pPr indent="0" marL="0">
              <a:buNone/>
            </a:pPr>
            <a:r>
              <a:rPr lang="en-US" sz="1600" b="1" dirty="0">
                <a:solidFill>
                  <a:srgbClr val="E0352B"/>
                </a:solidFill>
                <a:latin typeface="Georgia" pitchFamily="34" charset="0"/>
                <a:ea typeface="Georgia" pitchFamily="34" charset="-122"/>
                <a:cs typeface="Georgia" pitchFamily="34" charset="-120"/>
              </a:rPr>
              <a:t>01</a:t>
            </a:r>
            <a:endParaRPr lang="en-US" sz="1600" dirty="0"/>
          </a:p>
        </p:txBody>
      </p:sp>
      <p:sp>
        <p:nvSpPr>
          <p:cNvPr id="8" name="Text 6"/>
          <p:cNvSpPr/>
          <p:nvPr/>
        </p:nvSpPr>
        <p:spPr>
          <a:xfrm>
            <a:off x="1005840" y="3200400"/>
            <a:ext cx="4663440" cy="914400"/>
          </a:xfrm>
          <a:prstGeom prst="rect">
            <a:avLst/>
          </a:prstGeom>
          <a:noFill/>
          <a:ln/>
        </p:spPr>
        <p:txBody>
          <a:bodyPr wrap="square" lIns="0" tIns="0" rIns="0" bIns="0" rtlCol="0" anchor="ctr"/>
          <a:lstStyle/>
          <a:p>
            <a:pPr indent="0" marL="0">
              <a:buNone/>
            </a:pPr>
            <a:r>
              <a:rPr lang="en-US" sz="2000" i="1" dirty="0">
                <a:solidFill>
                  <a:srgbClr val="2A3F5F"/>
                </a:solidFill>
                <a:latin typeface="Georgia" pitchFamily="34" charset="0"/>
                <a:ea typeface="Georgia" pitchFamily="34" charset="-122"/>
                <a:cs typeface="Georgia" pitchFamily="34" charset="-120"/>
              </a:rPr>
              <a:t>The pool is smaller than the roster suggests</a:t>
            </a:r>
            <a:endParaRPr lang="en-US" sz="2000" dirty="0"/>
          </a:p>
        </p:txBody>
      </p:sp>
      <p:sp>
        <p:nvSpPr>
          <p:cNvPr id="9" name="Text 7"/>
          <p:cNvSpPr/>
          <p:nvPr/>
        </p:nvSpPr>
        <p:spPr>
          <a:xfrm>
            <a:off x="1005840" y="4206240"/>
            <a:ext cx="4663440" cy="1645920"/>
          </a:xfrm>
          <a:prstGeom prst="rect">
            <a:avLst/>
          </a:prstGeom>
          <a:noFill/>
          <a:ln/>
        </p:spPr>
        <p:txBody>
          <a:bodyPr wrap="square" lIns="0" tIns="0" rIns="0" bIns="0" rtlCol="0" anchor="ctr"/>
          <a:lstStyle/>
          <a:p>
            <a:pPr indent="0" marL="0">
              <a:buNone/>
            </a:pPr>
            <a:r>
              <a:rPr lang="en-US" sz="1300" dirty="0">
                <a:solidFill>
                  <a:srgbClr val="1A1A1A"/>
                </a:solidFill>
                <a:latin typeface="Georgia" pitchFamily="34" charset="0"/>
                <a:ea typeface="Georgia" pitchFamily="34" charset="-122"/>
                <a:cs typeface="Georgia" pitchFamily="34" charset="-120"/>
              </a:rPr>
              <a:t>229 people in worship on a typical Sunday. More on the rolls. The active volunteer pool is smaller than either.</a:t>
            </a:r>
            <a:endParaRPr lang="en-US" sz="1300" dirty="0"/>
          </a:p>
          <a:p>
            <a:pPr indent="0" marL="0">
              <a:buNone/>
            </a:pPr>
            <a:r>
              <a:rPr lang="en-US" sz="600" dirty="0">
                <a:solidFill>
                  <a:srgbClr val="000000"/>
                </a:solidFill>
              </a:rPr>
              <a:t> </a:t>
            </a:r>
            <a:endParaRPr lang="en-US" sz="1300" dirty="0"/>
          </a:p>
          <a:p>
            <a:pPr indent="0" marL="0">
              <a:buNone/>
            </a:pPr>
            <a:r>
              <a:rPr lang="en-US" sz="1300" dirty="0">
                <a:solidFill>
                  <a:srgbClr val="1A1A1A"/>
                </a:solidFill>
                <a:latin typeface="Georgia" pitchFamily="34" charset="0"/>
                <a:ea typeface="Georgia" pitchFamily="34" charset="-122"/>
                <a:cs typeface="Georgia" pitchFamily="34" charset="-120"/>
              </a:rPr>
              <a:t>Most people who attend are involved in at least one area. But a smaller group serves in multiple roles and carries a much larger part of the burden.</a:t>
            </a:r>
            <a:endParaRPr lang="en-US" sz="1300" dirty="0"/>
          </a:p>
        </p:txBody>
      </p:sp>
      <p:sp>
        <p:nvSpPr>
          <p:cNvPr id="10" name="Shape 8"/>
          <p:cNvSpPr/>
          <p:nvPr/>
        </p:nvSpPr>
        <p:spPr>
          <a:xfrm>
            <a:off x="6400800" y="2651760"/>
            <a:ext cx="5212080" cy="3383280"/>
          </a:xfrm>
          <a:prstGeom prst="rect">
            <a:avLst/>
          </a:prstGeom>
          <a:solidFill>
            <a:srgbClr val="FFFFFF"/>
          </a:solidFill>
          <a:ln w="9525">
            <a:solidFill>
              <a:srgbClr val="D8D4CC"/>
            </a:solidFill>
            <a:prstDash val="solid"/>
          </a:ln>
        </p:spPr>
      </p:sp>
      <p:sp>
        <p:nvSpPr>
          <p:cNvPr id="11" name="Shape 9"/>
          <p:cNvSpPr/>
          <p:nvPr/>
        </p:nvSpPr>
        <p:spPr>
          <a:xfrm>
            <a:off x="6400800" y="2651760"/>
            <a:ext cx="5212080" cy="73152"/>
          </a:xfrm>
          <a:prstGeom prst="rect">
            <a:avLst/>
          </a:prstGeom>
          <a:solidFill>
            <a:srgbClr val="2A3F5F"/>
          </a:solidFill>
          <a:ln w="12700">
            <a:solidFill>
              <a:srgbClr val="2A3F5F"/>
            </a:solidFill>
            <a:prstDash val="solid"/>
          </a:ln>
        </p:spPr>
      </p:sp>
      <p:sp>
        <p:nvSpPr>
          <p:cNvPr id="12" name="Text 10"/>
          <p:cNvSpPr/>
          <p:nvPr/>
        </p:nvSpPr>
        <p:spPr>
          <a:xfrm>
            <a:off x="6675120" y="2880360"/>
            <a:ext cx="914400" cy="365760"/>
          </a:xfrm>
          <a:prstGeom prst="rect">
            <a:avLst/>
          </a:prstGeom>
          <a:noFill/>
          <a:ln/>
        </p:spPr>
        <p:txBody>
          <a:bodyPr wrap="square" lIns="0" tIns="0" rIns="0" bIns="0" rtlCol="0" anchor="ctr"/>
          <a:lstStyle/>
          <a:p>
            <a:pPr indent="0" marL="0">
              <a:buNone/>
            </a:pPr>
            <a:r>
              <a:rPr lang="en-US" sz="1600" b="1" dirty="0">
                <a:solidFill>
                  <a:srgbClr val="E0352B"/>
                </a:solidFill>
                <a:latin typeface="Georgia" pitchFamily="34" charset="0"/>
                <a:ea typeface="Georgia" pitchFamily="34" charset="-122"/>
                <a:cs typeface="Georgia" pitchFamily="34" charset="-120"/>
              </a:rPr>
              <a:t>02</a:t>
            </a:r>
            <a:endParaRPr lang="en-US" sz="1600" dirty="0"/>
          </a:p>
        </p:txBody>
      </p:sp>
      <p:sp>
        <p:nvSpPr>
          <p:cNvPr id="13" name="Text 11"/>
          <p:cNvSpPr/>
          <p:nvPr/>
        </p:nvSpPr>
        <p:spPr>
          <a:xfrm>
            <a:off x="6675120" y="3200400"/>
            <a:ext cx="4663440" cy="914400"/>
          </a:xfrm>
          <a:prstGeom prst="rect">
            <a:avLst/>
          </a:prstGeom>
          <a:noFill/>
          <a:ln/>
        </p:spPr>
        <p:txBody>
          <a:bodyPr wrap="square" lIns="0" tIns="0" rIns="0" bIns="0" rtlCol="0" anchor="ctr"/>
          <a:lstStyle/>
          <a:p>
            <a:pPr indent="0" marL="0">
              <a:buNone/>
            </a:pPr>
            <a:r>
              <a:rPr lang="en-US" sz="2000" i="1" dirty="0">
                <a:solidFill>
                  <a:srgbClr val="2A3F5F"/>
                </a:solidFill>
                <a:latin typeface="Georgia" pitchFamily="34" charset="0"/>
                <a:ea typeface="Georgia" pitchFamily="34" charset="-122"/>
                <a:cs typeface="Georgia" pitchFamily="34" charset="-120"/>
              </a:rPr>
              <a:t>Role stacking is structural</a:t>
            </a:r>
            <a:endParaRPr lang="en-US" sz="2000" dirty="0"/>
          </a:p>
        </p:txBody>
      </p:sp>
      <p:sp>
        <p:nvSpPr>
          <p:cNvPr id="14" name="Text 12"/>
          <p:cNvSpPr/>
          <p:nvPr/>
        </p:nvSpPr>
        <p:spPr>
          <a:xfrm>
            <a:off x="6675120" y="4206240"/>
            <a:ext cx="4663440" cy="1645920"/>
          </a:xfrm>
          <a:prstGeom prst="rect">
            <a:avLst/>
          </a:prstGeom>
          <a:noFill/>
          <a:ln/>
        </p:spPr>
        <p:txBody>
          <a:bodyPr wrap="square" lIns="0" tIns="0" rIns="0" bIns="0" rtlCol="0" anchor="ctr"/>
          <a:lstStyle/>
          <a:p>
            <a:pPr indent="0" marL="0">
              <a:buNone/>
            </a:pPr>
            <a:r>
              <a:rPr lang="en-US" sz="1300" dirty="0">
                <a:solidFill>
                  <a:srgbClr val="1A1A1A"/>
                </a:solidFill>
                <a:latin typeface="Georgia" pitchFamily="34" charset="0"/>
                <a:ea typeface="Georgia" pitchFamily="34" charset="-122"/>
                <a:cs typeface="Georgia" pitchFamily="34" charset="-120"/>
              </a:rPr>
              <a:t>121 roles across our active pool means the average volunteer holds more than one recurring role. The heavily involved hold three to five.</a:t>
            </a:r>
            <a:endParaRPr lang="en-US" sz="1300" dirty="0"/>
          </a:p>
          <a:p>
            <a:pPr indent="0" marL="0">
              <a:buNone/>
            </a:pPr>
            <a:r>
              <a:rPr lang="en-US" sz="600" dirty="0">
                <a:solidFill>
                  <a:srgbClr val="000000"/>
                </a:solidFill>
              </a:rPr>
              <a:t> </a:t>
            </a:r>
            <a:endParaRPr lang="en-US" sz="1300" dirty="0"/>
          </a:p>
          <a:p>
            <a:pPr indent="0" marL="0">
              <a:buNone/>
            </a:pPr>
            <a:r>
              <a:rPr lang="en-US" sz="1300" b="1" dirty="0">
                <a:solidFill>
                  <a:srgbClr val="1A1A1A"/>
                </a:solidFill>
                <a:latin typeface="Georgia" pitchFamily="34" charset="0"/>
                <a:ea typeface="Georgia" pitchFamily="34" charset="-122"/>
                <a:cs typeface="Georgia" pitchFamily="34" charset="-120"/>
              </a:rPr>
              <a:t>This is not an artifact of overcommitment or poor recruitment. The math itself demands it.</a:t>
            </a:r>
            <a:endParaRPr lang="en-US" sz="1300" dirty="0"/>
          </a:p>
        </p:txBody>
      </p:sp>
      <p:sp>
        <p:nvSpPr>
          <p:cNvPr id="15" name="Shape 13"/>
          <p:cNvSpPr/>
          <p:nvPr/>
        </p:nvSpPr>
        <p:spPr>
          <a:xfrm>
            <a:off x="548640" y="6355080"/>
            <a:ext cx="11094415" cy="0"/>
          </a:xfrm>
          <a:prstGeom prst="line">
            <a:avLst/>
          </a:prstGeom>
          <a:noFill/>
          <a:ln w="6350">
            <a:solidFill>
              <a:srgbClr val="D8D4CC"/>
            </a:solidFill>
            <a:prstDash val="solid"/>
          </a:ln>
        </p:spPr>
      </p:sp>
      <p:sp>
        <p:nvSpPr>
          <p:cNvPr id="16" name="Text 14"/>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17" name="Text 15"/>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04  ·  WHAT THE NUMBERS MEAN</a:t>
            </a:r>
            <a:endParaRPr lang="en-US" sz="1100" dirty="0"/>
          </a:p>
        </p:txBody>
      </p:sp>
      <p:sp>
        <p:nvSpPr>
          <p:cNvPr id="3" name="Text 1"/>
          <p:cNvSpPr/>
          <p:nvPr/>
        </p:nvSpPr>
        <p:spPr>
          <a:xfrm>
            <a:off x="731520" y="1097280"/>
            <a:ext cx="10972800" cy="914400"/>
          </a:xfrm>
          <a:prstGeom prst="rect">
            <a:avLst/>
          </a:prstGeom>
          <a:noFill/>
          <a:ln/>
        </p:spPr>
        <p:txBody>
          <a:bodyPr wrap="square" lIns="0" tIns="0" rIns="0" bIns="0" rtlCol="0" anchor="ctr"/>
          <a:lstStyle/>
          <a:p>
            <a:pPr indent="0" marL="0">
              <a:buNone/>
            </a:pPr>
            <a:r>
              <a:rPr lang="en-US" sz="3600" dirty="0">
                <a:solidFill>
                  <a:srgbClr val="2A3F5F"/>
                </a:solidFill>
                <a:latin typeface="Georgia" pitchFamily="34" charset="0"/>
                <a:ea typeface="Georgia" pitchFamily="34" charset="-122"/>
                <a:cs typeface="Georgia" pitchFamily="34" charset="-120"/>
              </a:rPr>
              <a:t>Two observations about the load</a:t>
            </a:r>
            <a:endParaRPr lang="en-US" sz="36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Shape 3"/>
          <p:cNvSpPr/>
          <p:nvPr/>
        </p:nvSpPr>
        <p:spPr>
          <a:xfrm>
            <a:off x="731520" y="2651760"/>
            <a:ext cx="5212080" cy="3383280"/>
          </a:xfrm>
          <a:prstGeom prst="rect">
            <a:avLst/>
          </a:prstGeom>
          <a:solidFill>
            <a:srgbClr val="FFFFFF"/>
          </a:solidFill>
          <a:ln w="9525">
            <a:solidFill>
              <a:srgbClr val="D8D4CC"/>
            </a:solidFill>
            <a:prstDash val="solid"/>
          </a:ln>
        </p:spPr>
      </p:sp>
      <p:sp>
        <p:nvSpPr>
          <p:cNvPr id="6" name="Shape 4"/>
          <p:cNvSpPr/>
          <p:nvPr/>
        </p:nvSpPr>
        <p:spPr>
          <a:xfrm>
            <a:off x="731520" y="2651760"/>
            <a:ext cx="5212080" cy="73152"/>
          </a:xfrm>
          <a:prstGeom prst="rect">
            <a:avLst/>
          </a:prstGeom>
          <a:solidFill>
            <a:srgbClr val="2A3F5F"/>
          </a:solidFill>
          <a:ln w="12700">
            <a:solidFill>
              <a:srgbClr val="2A3F5F"/>
            </a:solidFill>
            <a:prstDash val="solid"/>
          </a:ln>
        </p:spPr>
      </p:sp>
      <p:sp>
        <p:nvSpPr>
          <p:cNvPr id="7" name="Text 5"/>
          <p:cNvSpPr/>
          <p:nvPr/>
        </p:nvSpPr>
        <p:spPr>
          <a:xfrm>
            <a:off x="1005840" y="2880360"/>
            <a:ext cx="914400" cy="365760"/>
          </a:xfrm>
          <a:prstGeom prst="rect">
            <a:avLst/>
          </a:prstGeom>
          <a:noFill/>
          <a:ln/>
        </p:spPr>
        <p:txBody>
          <a:bodyPr wrap="square" lIns="0" tIns="0" rIns="0" bIns="0" rtlCol="0" anchor="ctr"/>
          <a:lstStyle/>
          <a:p>
            <a:pPr indent="0" marL="0">
              <a:buNone/>
            </a:pPr>
            <a:r>
              <a:rPr lang="en-US" sz="1600" b="1" dirty="0">
                <a:solidFill>
                  <a:srgbClr val="E0352B"/>
                </a:solidFill>
                <a:latin typeface="Georgia" pitchFamily="34" charset="0"/>
                <a:ea typeface="Georgia" pitchFamily="34" charset="-122"/>
                <a:cs typeface="Georgia" pitchFamily="34" charset="-120"/>
              </a:rPr>
              <a:t>03</a:t>
            </a:r>
            <a:endParaRPr lang="en-US" sz="1600" dirty="0"/>
          </a:p>
        </p:txBody>
      </p:sp>
      <p:sp>
        <p:nvSpPr>
          <p:cNvPr id="8" name="Text 6"/>
          <p:cNvSpPr/>
          <p:nvPr/>
        </p:nvSpPr>
        <p:spPr>
          <a:xfrm>
            <a:off x="1005840" y="3200400"/>
            <a:ext cx="4663440" cy="914400"/>
          </a:xfrm>
          <a:prstGeom prst="rect">
            <a:avLst/>
          </a:prstGeom>
          <a:noFill/>
          <a:ln/>
        </p:spPr>
        <p:txBody>
          <a:bodyPr wrap="square" lIns="0" tIns="0" rIns="0" bIns="0" rtlCol="0" anchor="ctr"/>
          <a:lstStyle/>
          <a:p>
            <a:pPr indent="0" marL="0">
              <a:buNone/>
            </a:pPr>
            <a:r>
              <a:rPr lang="en-US" sz="2000" i="1" dirty="0">
                <a:solidFill>
                  <a:srgbClr val="2A3F5F"/>
                </a:solidFill>
                <a:latin typeface="Georgia" pitchFamily="34" charset="0"/>
                <a:ea typeface="Georgia" pitchFamily="34" charset="-122"/>
                <a:cs typeface="Georgia" pitchFamily="34" charset="-120"/>
              </a:rPr>
              <a:t>Worship + Children's carry 53%</a:t>
            </a:r>
            <a:endParaRPr lang="en-US" sz="2000" dirty="0"/>
          </a:p>
        </p:txBody>
      </p:sp>
      <p:sp>
        <p:nvSpPr>
          <p:cNvPr id="9" name="Text 7"/>
          <p:cNvSpPr/>
          <p:nvPr/>
        </p:nvSpPr>
        <p:spPr>
          <a:xfrm>
            <a:off x="1005840" y="4206240"/>
            <a:ext cx="4663440" cy="1645920"/>
          </a:xfrm>
          <a:prstGeom prst="rect">
            <a:avLst/>
          </a:prstGeom>
          <a:noFill/>
          <a:ln/>
        </p:spPr>
        <p:txBody>
          <a:bodyPr wrap="square" lIns="0" tIns="0" rIns="0" bIns="0" rtlCol="0" anchor="ctr"/>
          <a:lstStyle/>
          <a:p>
            <a:pPr indent="0" marL="0">
              <a:buNone/>
            </a:pPr>
            <a:r>
              <a:rPr lang="en-US" sz="1300" dirty="0">
                <a:solidFill>
                  <a:srgbClr val="1A1A1A"/>
                </a:solidFill>
                <a:latin typeface="Georgia" pitchFamily="34" charset="0"/>
                <a:ea typeface="Georgia" pitchFamily="34" charset="-122"/>
                <a:cs typeface="Georgia" pitchFamily="34" charset="-120"/>
              </a:rPr>
              <a:t>These are the roles that cannot flex on a given Sunday without affecting public worship.</a:t>
            </a:r>
            <a:endParaRPr lang="en-US" sz="1300" dirty="0"/>
          </a:p>
          <a:p>
            <a:pPr indent="0" marL="0">
              <a:buNone/>
            </a:pPr>
            <a:r>
              <a:rPr lang="en-US" sz="600" dirty="0">
                <a:solidFill>
                  <a:srgbClr val="000000"/>
                </a:solidFill>
              </a:rPr>
              <a:t> </a:t>
            </a:r>
            <a:endParaRPr lang="en-US" sz="1300" dirty="0"/>
          </a:p>
          <a:p>
            <a:pPr indent="0" marL="0">
              <a:buNone/>
            </a:pPr>
            <a:r>
              <a:rPr lang="en-US" sz="1300" dirty="0">
                <a:solidFill>
                  <a:srgbClr val="1A1A1A"/>
                </a:solidFill>
                <a:latin typeface="Georgia" pitchFamily="34" charset="0"/>
                <a:ea typeface="Georgia" pitchFamily="34" charset="-122"/>
                <a:cs typeface="Georgia" pitchFamily="34" charset="-120"/>
              </a:rPr>
              <a:t>Any honest conversation about volunteer sustainability has to begin with worship and children's. Recruitment in these areas deserves a dedicated pipeline rather than general appeals from the announcement slide.</a:t>
            </a:r>
            <a:endParaRPr lang="en-US" sz="1300" dirty="0"/>
          </a:p>
        </p:txBody>
      </p:sp>
      <p:sp>
        <p:nvSpPr>
          <p:cNvPr id="10" name="Shape 8"/>
          <p:cNvSpPr/>
          <p:nvPr/>
        </p:nvSpPr>
        <p:spPr>
          <a:xfrm>
            <a:off x="6400800" y="2651760"/>
            <a:ext cx="5212080" cy="3383280"/>
          </a:xfrm>
          <a:prstGeom prst="rect">
            <a:avLst/>
          </a:prstGeom>
          <a:solidFill>
            <a:srgbClr val="FFFFFF"/>
          </a:solidFill>
          <a:ln w="9525">
            <a:solidFill>
              <a:srgbClr val="D8D4CC"/>
            </a:solidFill>
            <a:prstDash val="solid"/>
          </a:ln>
        </p:spPr>
      </p:sp>
      <p:sp>
        <p:nvSpPr>
          <p:cNvPr id="11" name="Shape 9"/>
          <p:cNvSpPr/>
          <p:nvPr/>
        </p:nvSpPr>
        <p:spPr>
          <a:xfrm>
            <a:off x="6400800" y="2651760"/>
            <a:ext cx="5212080" cy="73152"/>
          </a:xfrm>
          <a:prstGeom prst="rect">
            <a:avLst/>
          </a:prstGeom>
          <a:solidFill>
            <a:srgbClr val="2A3F5F"/>
          </a:solidFill>
          <a:ln w="12700">
            <a:solidFill>
              <a:srgbClr val="2A3F5F"/>
            </a:solidFill>
            <a:prstDash val="solid"/>
          </a:ln>
        </p:spPr>
      </p:sp>
      <p:sp>
        <p:nvSpPr>
          <p:cNvPr id="12" name="Text 10"/>
          <p:cNvSpPr/>
          <p:nvPr/>
        </p:nvSpPr>
        <p:spPr>
          <a:xfrm>
            <a:off x="6675120" y="2880360"/>
            <a:ext cx="914400" cy="365760"/>
          </a:xfrm>
          <a:prstGeom prst="rect">
            <a:avLst/>
          </a:prstGeom>
          <a:noFill/>
          <a:ln/>
        </p:spPr>
        <p:txBody>
          <a:bodyPr wrap="square" lIns="0" tIns="0" rIns="0" bIns="0" rtlCol="0" anchor="ctr"/>
          <a:lstStyle/>
          <a:p>
            <a:pPr indent="0" marL="0">
              <a:buNone/>
            </a:pPr>
            <a:r>
              <a:rPr lang="en-US" sz="1600" b="1" dirty="0">
                <a:solidFill>
                  <a:srgbClr val="E0352B"/>
                </a:solidFill>
                <a:latin typeface="Georgia" pitchFamily="34" charset="0"/>
                <a:ea typeface="Georgia" pitchFamily="34" charset="-122"/>
                <a:cs typeface="Georgia" pitchFamily="34" charset="-120"/>
              </a:rPr>
              <a:t>04</a:t>
            </a:r>
            <a:endParaRPr lang="en-US" sz="1600" dirty="0"/>
          </a:p>
        </p:txBody>
      </p:sp>
      <p:sp>
        <p:nvSpPr>
          <p:cNvPr id="13" name="Text 11"/>
          <p:cNvSpPr/>
          <p:nvPr/>
        </p:nvSpPr>
        <p:spPr>
          <a:xfrm>
            <a:off x="6675120" y="3200400"/>
            <a:ext cx="4663440" cy="914400"/>
          </a:xfrm>
          <a:prstGeom prst="rect">
            <a:avLst/>
          </a:prstGeom>
          <a:noFill/>
          <a:ln/>
        </p:spPr>
        <p:txBody>
          <a:bodyPr wrap="square" lIns="0" tIns="0" rIns="0" bIns="0" rtlCol="0" anchor="ctr"/>
          <a:lstStyle/>
          <a:p>
            <a:pPr indent="0" marL="0">
              <a:buNone/>
            </a:pPr>
            <a:r>
              <a:rPr lang="en-US" sz="2000" i="1" dirty="0">
                <a:solidFill>
                  <a:srgbClr val="2A3F5F"/>
                </a:solidFill>
                <a:latin typeface="Georgia" pitchFamily="34" charset="0"/>
                <a:ea typeface="Georgia" pitchFamily="34" charset="-122"/>
                <a:cs typeface="Georgia" pitchFamily="34" charset="-120"/>
              </a:rPr>
              <a:t>New ministries without retirements</a:t>
            </a:r>
            <a:endParaRPr lang="en-US" sz="2000" dirty="0"/>
          </a:p>
        </p:txBody>
      </p:sp>
      <p:sp>
        <p:nvSpPr>
          <p:cNvPr id="14" name="Text 12"/>
          <p:cNvSpPr/>
          <p:nvPr/>
        </p:nvSpPr>
        <p:spPr>
          <a:xfrm>
            <a:off x="6675120" y="4206240"/>
            <a:ext cx="4663440" cy="1645920"/>
          </a:xfrm>
          <a:prstGeom prst="rect">
            <a:avLst/>
          </a:prstGeom>
          <a:noFill/>
          <a:ln/>
        </p:spPr>
        <p:txBody>
          <a:bodyPr wrap="square" lIns="0" tIns="0" rIns="0" bIns="0" rtlCol="0" anchor="ctr"/>
          <a:lstStyle/>
          <a:p>
            <a:pPr indent="0" marL="0">
              <a:buNone/>
            </a:pPr>
            <a:r>
              <a:rPr lang="en-US" sz="1300" dirty="0">
                <a:solidFill>
                  <a:srgbClr val="1A1A1A"/>
                </a:solidFill>
                <a:latin typeface="Georgia" pitchFamily="34" charset="0"/>
                <a:ea typeface="Georgia" pitchFamily="34" charset="-122"/>
                <a:cs typeface="Georgia" pitchFamily="34" charset="-120"/>
              </a:rPr>
              <a:t>Community Dinner. The Thrift Store. The unified Groups Ministry. The men's framework. The Building Committee.</a:t>
            </a:r>
            <a:endParaRPr lang="en-US" sz="1300" dirty="0"/>
          </a:p>
          <a:p>
            <a:pPr indent="0" marL="0">
              <a:buNone/>
            </a:pPr>
            <a:r>
              <a:rPr lang="en-US" sz="600" dirty="0">
                <a:solidFill>
                  <a:srgbClr val="000000"/>
                </a:solidFill>
              </a:rPr>
              <a:t> </a:t>
            </a:r>
            <a:endParaRPr lang="en-US" sz="1300" dirty="0"/>
          </a:p>
          <a:p>
            <a:pPr indent="0" marL="0">
              <a:buNone/>
            </a:pPr>
            <a:r>
              <a:rPr lang="en-US" sz="1300" dirty="0">
                <a:solidFill>
                  <a:srgbClr val="1A1A1A"/>
                </a:solidFill>
                <a:latin typeface="Georgia" pitchFamily="34" charset="0"/>
                <a:ea typeface="Georgia" pitchFamily="34" charset="-122"/>
                <a:cs typeface="Georgia" pitchFamily="34" charset="-120"/>
              </a:rPr>
              <a:t>Each is good and right. I would not undo any of them. But together they represent new roles and additional annual hours without a corresponding sunset of something else.</a:t>
            </a:r>
            <a:endParaRPr lang="en-US" sz="1300" dirty="0"/>
          </a:p>
        </p:txBody>
      </p:sp>
      <p:sp>
        <p:nvSpPr>
          <p:cNvPr id="15" name="Shape 13"/>
          <p:cNvSpPr/>
          <p:nvPr/>
        </p:nvSpPr>
        <p:spPr>
          <a:xfrm>
            <a:off x="548640" y="6355080"/>
            <a:ext cx="11094415" cy="0"/>
          </a:xfrm>
          <a:prstGeom prst="line">
            <a:avLst/>
          </a:prstGeom>
          <a:noFill/>
          <a:ln w="6350">
            <a:solidFill>
              <a:srgbClr val="D8D4CC"/>
            </a:solidFill>
            <a:prstDash val="solid"/>
          </a:ln>
        </p:spPr>
      </p:sp>
      <p:sp>
        <p:nvSpPr>
          <p:cNvPr id="16" name="Text 14"/>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17" name="Text 15"/>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A3F5F"/>
        </a:solidFill>
      </p:bgPr>
    </p:bg>
    <p:spTree>
      <p:nvGrpSpPr>
        <p:cNvPr id="1" name=""/>
        <p:cNvGrpSpPr/>
        <p:nvPr/>
      </p:nvGrpSpPr>
      <p:grpSpPr>
        <a:xfrm>
          <a:off x="0" y="0"/>
          <a:ext cx="0" cy="0"/>
          <a:chOff x="0" y="0"/>
          <a:chExt cx="0" cy="0"/>
        </a:xfrm>
      </p:grpSpPr>
      <p:sp>
        <p:nvSpPr>
          <p:cNvPr id="2" name="Text 0"/>
          <p:cNvSpPr/>
          <p:nvPr/>
        </p:nvSpPr>
        <p:spPr>
          <a:xfrm>
            <a:off x="914400" y="457200"/>
            <a:ext cx="1828800" cy="1828800"/>
          </a:xfrm>
          <a:prstGeom prst="rect">
            <a:avLst/>
          </a:prstGeom>
          <a:noFill/>
          <a:ln/>
        </p:spPr>
        <p:txBody>
          <a:bodyPr wrap="square" lIns="0" tIns="0" rIns="0" bIns="0" rtlCol="0" anchor="ctr"/>
          <a:lstStyle/>
          <a:p>
            <a:pPr indent="0" marL="0">
              <a:buNone/>
            </a:pPr>
            <a:r>
              <a:rPr lang="en-US" sz="20000" dirty="0">
                <a:solidFill>
                  <a:srgbClr val="A6B3D4"/>
                </a:solidFill>
                <a:latin typeface="Georgia" pitchFamily="34" charset="0"/>
                <a:ea typeface="Georgia" pitchFamily="34" charset="-122"/>
                <a:cs typeface="Georgia" pitchFamily="34" charset="-120"/>
              </a:rPr>
              <a:t>“</a:t>
            </a:r>
            <a:endParaRPr lang="en-US" sz="20000" dirty="0"/>
          </a:p>
        </p:txBody>
      </p:sp>
      <p:sp>
        <p:nvSpPr>
          <p:cNvPr id="3" name="Text 1"/>
          <p:cNvSpPr/>
          <p:nvPr/>
        </p:nvSpPr>
        <p:spPr>
          <a:xfrm>
            <a:off x="914400" y="2103120"/>
            <a:ext cx="10058400" cy="365760"/>
          </a:xfrm>
          <a:prstGeom prst="rect">
            <a:avLst/>
          </a:prstGeom>
          <a:noFill/>
          <a:ln/>
        </p:spPr>
        <p:txBody>
          <a:bodyPr wrap="square" lIns="0" tIns="0" rIns="0" bIns="0" rtlCol="0" anchor="ctr"/>
          <a:lstStyle/>
          <a:p>
            <a:pPr indent="0" marL="0">
              <a:buNone/>
            </a:pPr>
            <a:r>
              <a:rPr lang="en-US" sz="1100" b="1" spc="400" kern="0" dirty="0">
                <a:solidFill>
                  <a:srgbClr val="FFFFFF"/>
                </a:solidFill>
                <a:latin typeface="Calibri" pitchFamily="34" charset="0"/>
                <a:ea typeface="Calibri" pitchFamily="34" charset="-122"/>
                <a:cs typeface="Calibri" pitchFamily="34" charset="-120"/>
              </a:rPr>
              <a:t>A WORD ABOUT THE PEOPLE BEHIND THE NUMBERS</a:t>
            </a:r>
            <a:endParaRPr lang="en-US" sz="1100" dirty="0"/>
          </a:p>
        </p:txBody>
      </p:sp>
      <p:sp>
        <p:nvSpPr>
          <p:cNvPr id="4" name="Text 2"/>
          <p:cNvSpPr/>
          <p:nvPr/>
        </p:nvSpPr>
        <p:spPr>
          <a:xfrm>
            <a:off x="914400" y="2651760"/>
            <a:ext cx="10332720" cy="1371600"/>
          </a:xfrm>
          <a:prstGeom prst="rect">
            <a:avLst/>
          </a:prstGeom>
          <a:noFill/>
          <a:ln/>
        </p:spPr>
        <p:txBody>
          <a:bodyPr wrap="square" lIns="0" tIns="0" rIns="0" bIns="0" rtlCol="0" anchor="ctr"/>
          <a:lstStyle/>
          <a:p>
            <a:pPr indent="0" marL="0">
              <a:buNone/>
            </a:pPr>
            <a:r>
              <a:rPr lang="en-US" sz="3200" b="1" i="1" dirty="0">
                <a:solidFill>
                  <a:srgbClr val="FFFFFF"/>
                </a:solidFill>
                <a:latin typeface="Georgia" pitchFamily="34" charset="0"/>
                <a:ea typeface="Georgia" pitchFamily="34" charset="-122"/>
                <a:cs typeface="Georgia" pitchFamily="34" charset="-120"/>
              </a:rPr>
              <a:t>The volunteer infrastructure at SFUMC is, by any honest measure, a sign of life.</a:t>
            </a:r>
            <a:endParaRPr lang="en-US" sz="3200" dirty="0"/>
          </a:p>
        </p:txBody>
      </p:sp>
      <p:sp>
        <p:nvSpPr>
          <p:cNvPr id="5" name="Text 3"/>
          <p:cNvSpPr/>
          <p:nvPr/>
        </p:nvSpPr>
        <p:spPr>
          <a:xfrm>
            <a:off x="914400" y="4297680"/>
            <a:ext cx="10332720" cy="1828800"/>
          </a:xfrm>
          <a:prstGeom prst="rect">
            <a:avLst/>
          </a:prstGeom>
          <a:noFill/>
          <a:ln/>
        </p:spPr>
        <p:txBody>
          <a:bodyPr wrap="square" lIns="0" tIns="0" rIns="0" bIns="0" rtlCol="0" anchor="ctr"/>
          <a:lstStyle/>
          <a:p>
            <a:pPr indent="0" marL="0">
              <a:buNone/>
            </a:pPr>
            <a:r>
              <a:rPr lang="en-US" sz="2000" dirty="0">
                <a:solidFill>
                  <a:srgbClr val="F6F2E8"/>
                </a:solidFill>
                <a:latin typeface="Georgia" pitchFamily="34" charset="0"/>
                <a:ea typeface="Georgia" pitchFamily="34" charset="-122"/>
                <a:cs typeface="Georgia" pitchFamily="34" charset="-120"/>
              </a:rPr>
              <a:t>A dying congregation does not generate thousands of hours of unpaid ministry work.</a:t>
            </a:r>
            <a:endParaRPr lang="en-US" sz="2000" dirty="0"/>
          </a:p>
          <a:p>
            <a:pPr indent="0" marL="0">
              <a:buNone/>
            </a:pPr>
            <a:r>
              <a:rPr lang="en-US" sz="800" dirty="0">
                <a:solidFill>
                  <a:srgbClr val="000000"/>
                </a:solidFill>
              </a:rPr>
              <a:t> </a:t>
            </a:r>
            <a:endParaRPr lang="en-US" sz="2000" dirty="0"/>
          </a:p>
          <a:p>
            <a:pPr indent="0" marL="0">
              <a:buNone/>
            </a:pPr>
            <a:r>
              <a:rPr lang="en-US" sz="2000" dirty="0">
                <a:solidFill>
                  <a:srgbClr val="F6F2E8"/>
                </a:solidFill>
                <a:latin typeface="Georgia" pitchFamily="34" charset="0"/>
                <a:ea typeface="Georgia" pitchFamily="34" charset="-122"/>
                <a:cs typeface="Georgia" pitchFamily="34" charset="-120"/>
              </a:rPr>
              <a:t>This is what a healthy, faithful church looks like when people show up. The math is hard </a:t>
            </a:r>
            <a:pPr indent="0" marL="0">
              <a:buNone/>
            </a:pPr>
            <a:r>
              <a:rPr lang="en-US" sz="2000" b="1" i="1" dirty="0">
                <a:solidFill>
                  <a:srgbClr val="FFFFFF"/>
                </a:solidFill>
                <a:latin typeface="Georgia" pitchFamily="34" charset="0"/>
                <a:ea typeface="Georgia" pitchFamily="34" charset="-122"/>
                <a:cs typeface="Georgia" pitchFamily="34" charset="-120"/>
              </a:rPr>
              <a:t>because the participation is real.</a:t>
            </a:r>
            <a:endParaRPr lang="en-US" sz="2000" dirty="0"/>
          </a:p>
        </p:txBody>
      </p:sp>
      <p:sp>
        <p:nvSpPr>
          <p:cNvPr id="6" name="Shape 4"/>
          <p:cNvSpPr/>
          <p:nvPr/>
        </p:nvSpPr>
        <p:spPr>
          <a:xfrm>
            <a:off x="548640" y="6355080"/>
            <a:ext cx="11094415" cy="0"/>
          </a:xfrm>
          <a:prstGeom prst="line">
            <a:avLst/>
          </a:prstGeom>
          <a:noFill/>
          <a:ln w="6350">
            <a:solidFill>
              <a:srgbClr val="3E5577"/>
            </a:solidFill>
            <a:prstDash val="solid"/>
          </a:ln>
        </p:spPr>
      </p:sp>
      <p:sp>
        <p:nvSpPr>
          <p:cNvPr id="7" name="Text 5"/>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694B8"/>
                </a:solidFill>
                <a:latin typeface="Calibri" pitchFamily="34" charset="0"/>
                <a:ea typeface="Calibri" pitchFamily="34" charset="-122"/>
                <a:cs typeface="Calibri" pitchFamily="34" charset="-120"/>
              </a:rPr>
              <a:t>SFUMC  |  Church Council  |  May 27, 2026</a:t>
            </a:r>
            <a:endParaRPr lang="en-US" sz="900" dirty="0"/>
          </a:p>
        </p:txBody>
      </p:sp>
      <p:sp>
        <p:nvSpPr>
          <p:cNvPr id="8" name="Text 6"/>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694B8"/>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731520" y="640080"/>
            <a:ext cx="7315200" cy="32004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PART II  ·  THE 8-LANE RESTRUCTURE</a:t>
            </a:r>
            <a:endParaRPr lang="en-US" sz="1100" dirty="0"/>
          </a:p>
        </p:txBody>
      </p:sp>
      <p:sp>
        <p:nvSpPr>
          <p:cNvPr id="3" name="Text 1"/>
          <p:cNvSpPr/>
          <p:nvPr/>
        </p:nvSpPr>
        <p:spPr>
          <a:xfrm>
            <a:off x="731520" y="1097280"/>
            <a:ext cx="10058400" cy="914400"/>
          </a:xfrm>
          <a:prstGeom prst="rect">
            <a:avLst/>
          </a:prstGeom>
          <a:noFill/>
          <a:ln/>
        </p:spPr>
        <p:txBody>
          <a:bodyPr wrap="square" lIns="0" tIns="0" rIns="0" bIns="0" rtlCol="0" anchor="ctr"/>
          <a:lstStyle/>
          <a:p>
            <a:pPr indent="0" marL="0">
              <a:buNone/>
            </a:pPr>
            <a:r>
              <a:rPr lang="en-US" sz="4400" dirty="0">
                <a:solidFill>
                  <a:srgbClr val="2A3F5F"/>
                </a:solidFill>
                <a:latin typeface="Georgia" pitchFamily="34" charset="0"/>
                <a:ea typeface="Georgia" pitchFamily="34" charset="-122"/>
                <a:cs typeface="Georgia" pitchFamily="34" charset="-120"/>
              </a:rPr>
              <a:t>What is a lane?</a:t>
            </a:r>
            <a:endParaRPr lang="en-US" sz="4400" dirty="0"/>
          </a:p>
        </p:txBody>
      </p:sp>
      <p:sp>
        <p:nvSpPr>
          <p:cNvPr id="4" name="Shape 2"/>
          <p:cNvSpPr/>
          <p:nvPr/>
        </p:nvSpPr>
        <p:spPr>
          <a:xfrm>
            <a:off x="731520" y="2194560"/>
            <a:ext cx="731520" cy="0"/>
          </a:xfrm>
          <a:prstGeom prst="line">
            <a:avLst/>
          </a:prstGeom>
          <a:noFill/>
          <a:ln w="25400">
            <a:solidFill>
              <a:srgbClr val="E0352B"/>
            </a:solidFill>
            <a:prstDash val="solid"/>
          </a:ln>
        </p:spPr>
      </p:sp>
      <p:sp>
        <p:nvSpPr>
          <p:cNvPr id="5" name="Text 3"/>
          <p:cNvSpPr/>
          <p:nvPr/>
        </p:nvSpPr>
        <p:spPr>
          <a:xfrm>
            <a:off x="731520" y="2560320"/>
            <a:ext cx="10698480" cy="2194560"/>
          </a:xfrm>
          <a:prstGeom prst="rect">
            <a:avLst/>
          </a:prstGeom>
          <a:noFill/>
          <a:ln/>
        </p:spPr>
        <p:txBody>
          <a:bodyPr wrap="square" lIns="0" tIns="0" rIns="0" bIns="0" rtlCol="0" anchor="ctr"/>
          <a:lstStyle/>
          <a:p>
            <a:pPr indent="0" marL="0">
              <a:buNone/>
            </a:pPr>
            <a:r>
              <a:rPr lang="en-US" sz="2200" i="1" dirty="0">
                <a:solidFill>
                  <a:srgbClr val="3E5577"/>
                </a:solidFill>
                <a:latin typeface="Georgia" pitchFamily="34" charset="0"/>
                <a:ea typeface="Georgia" pitchFamily="34" charset="-122"/>
                <a:cs typeface="Georgia" pitchFamily="34" charset="-120"/>
              </a:rPr>
              <a:t>A lane is a public-facing door.</a:t>
            </a:r>
            <a:endParaRPr lang="en-US" sz="2200" dirty="0"/>
          </a:p>
          <a:p>
            <a:pPr indent="0" marL="0">
              <a:buNone/>
            </a:pPr>
            <a:r>
              <a:rPr lang="en-US" sz="800" dirty="0">
                <a:solidFill>
                  <a:srgbClr val="000000"/>
                </a:solidFill>
              </a:rPr>
              <a:t> </a:t>
            </a:r>
            <a:endParaRPr lang="en-US" sz="2200" dirty="0"/>
          </a:p>
          <a:p>
            <a:pPr indent="0" marL="0">
              <a:buNone/>
            </a:pPr>
            <a:r>
              <a:rPr lang="en-US" sz="1600" dirty="0">
                <a:solidFill>
                  <a:srgbClr val="1A1A1A"/>
                </a:solidFill>
                <a:latin typeface="Georgia" pitchFamily="34" charset="0"/>
                <a:ea typeface="Georgia" pitchFamily="34" charset="-122"/>
                <a:cs typeface="Georgia" pitchFamily="34" charset="-120"/>
              </a:rPr>
              <a:t>The test: can you stand at Meet the Pastor on a Sunday morning and tell a new family, </a:t>
            </a:r>
            <a:pPr indent="0" marL="0">
              <a:buNone/>
            </a:pPr>
            <a:r>
              <a:rPr lang="en-US" sz="1600" i="1" dirty="0">
                <a:solidFill>
                  <a:srgbClr val="2A3F5F"/>
                </a:solidFill>
                <a:latin typeface="Georgia" pitchFamily="34" charset="0"/>
                <a:ea typeface="Georgia" pitchFamily="34" charset="-122"/>
                <a:cs typeface="Georgia" pitchFamily="34" charset="-120"/>
              </a:rPr>
              <a:t>“Here are the eight main ways you can connect to the life of this church. Each one has a leader you can talk to and a way to start small,”</a:t>
            </a:r>
            <a:pPr indent="0" marL="0">
              <a:buNone/>
            </a:pPr>
            <a:r>
              <a:rPr lang="en-US" sz="1600" dirty="0">
                <a:solidFill>
                  <a:srgbClr val="1A1A1A"/>
                </a:solidFill>
                <a:latin typeface="Georgia" pitchFamily="34" charset="0"/>
                <a:ea typeface="Georgia" pitchFamily="34" charset="-122"/>
                <a:cs typeface="Georgia" pitchFamily="34" charset="-120"/>
              </a:rPr>
              <a:t> without first explaining the difference between a committee, a ministry team, and a council?</a:t>
            </a:r>
            <a:endParaRPr lang="en-US" sz="2200" dirty="0"/>
          </a:p>
        </p:txBody>
      </p:sp>
      <p:sp>
        <p:nvSpPr>
          <p:cNvPr id="6" name="Shape 4"/>
          <p:cNvSpPr/>
          <p:nvPr/>
        </p:nvSpPr>
        <p:spPr>
          <a:xfrm>
            <a:off x="731520" y="4846320"/>
            <a:ext cx="10698480" cy="1371600"/>
          </a:xfrm>
          <a:prstGeom prst="rect">
            <a:avLst/>
          </a:prstGeom>
          <a:solidFill>
            <a:srgbClr val="C8D2E4"/>
          </a:solidFill>
          <a:ln w="12700">
            <a:solidFill>
              <a:srgbClr val="A6B3D4"/>
            </a:solidFill>
            <a:prstDash val="solid"/>
          </a:ln>
        </p:spPr>
      </p:sp>
      <p:sp>
        <p:nvSpPr>
          <p:cNvPr id="7" name="Shape 5"/>
          <p:cNvSpPr/>
          <p:nvPr/>
        </p:nvSpPr>
        <p:spPr>
          <a:xfrm>
            <a:off x="731520" y="4846320"/>
            <a:ext cx="73152" cy="1371600"/>
          </a:xfrm>
          <a:prstGeom prst="rect">
            <a:avLst/>
          </a:prstGeom>
          <a:solidFill>
            <a:srgbClr val="E0352B"/>
          </a:solidFill>
          <a:ln w="12700">
            <a:solidFill>
              <a:srgbClr val="E0352B"/>
            </a:solidFill>
            <a:prstDash val="solid"/>
          </a:ln>
        </p:spPr>
      </p:sp>
      <p:sp>
        <p:nvSpPr>
          <p:cNvPr id="8" name="Text 6"/>
          <p:cNvSpPr/>
          <p:nvPr/>
        </p:nvSpPr>
        <p:spPr>
          <a:xfrm>
            <a:off x="1051560" y="4937760"/>
            <a:ext cx="10332720" cy="1188720"/>
          </a:xfrm>
          <a:prstGeom prst="rect">
            <a:avLst/>
          </a:prstGeom>
          <a:noFill/>
          <a:ln/>
        </p:spPr>
        <p:txBody>
          <a:bodyPr wrap="square" lIns="0" tIns="0" rIns="0" bIns="0" rtlCol="0" anchor="ctr"/>
          <a:lstStyle/>
          <a:p>
            <a:pPr indent="0" marL="0">
              <a:buNone/>
            </a:pPr>
            <a:r>
              <a:rPr lang="en-US" sz="2200" b="1" i="1" dirty="0">
                <a:solidFill>
                  <a:srgbClr val="1D2C44"/>
                </a:solidFill>
                <a:latin typeface="Georgia" pitchFamily="34" charset="0"/>
                <a:ea typeface="Georgia" pitchFamily="34" charset="-122"/>
                <a:cs typeface="Georgia" pitchFamily="34" charset="-120"/>
              </a:rPr>
              <a:t>Vision is identity. Lanes are invitation.</a:t>
            </a:r>
            <a:endParaRPr lang="en-US" sz="2200" dirty="0"/>
          </a:p>
          <a:p>
            <a:pPr indent="0" marL="0">
              <a:buNone/>
            </a:pPr>
            <a:r>
              <a:rPr lang="en-US" sz="800" dirty="0">
                <a:solidFill>
                  <a:srgbClr val="000000"/>
                </a:solidFill>
              </a:rPr>
              <a:t> </a:t>
            </a:r>
            <a:endParaRPr lang="en-US" sz="2200" dirty="0"/>
          </a:p>
          <a:p>
            <a:pPr indent="0" marL="0">
              <a:buNone/>
            </a:pPr>
            <a:r>
              <a:rPr lang="en-US" sz="1300" dirty="0">
                <a:solidFill>
                  <a:srgbClr val="3E5577"/>
                </a:solidFill>
                <a:latin typeface="Georgia" pitchFamily="34" charset="0"/>
                <a:ea typeface="Georgia" pitchFamily="34" charset="-122"/>
                <a:cs typeface="Georgia" pitchFamily="34" charset="-120"/>
              </a:rPr>
              <a:t>The congregation does not have to learn new vocabulary. Worship · Serve · Connect · Grow stays public-facing.</a:t>
            </a:r>
            <a:endParaRPr lang="en-US" sz="2200" dirty="0"/>
          </a:p>
        </p:txBody>
      </p:sp>
      <p:sp>
        <p:nvSpPr>
          <p:cNvPr id="9" name="Shape 7"/>
          <p:cNvSpPr/>
          <p:nvPr/>
        </p:nvSpPr>
        <p:spPr>
          <a:xfrm>
            <a:off x="548640" y="6355080"/>
            <a:ext cx="11094415" cy="0"/>
          </a:xfrm>
          <a:prstGeom prst="line">
            <a:avLst/>
          </a:prstGeom>
          <a:noFill/>
          <a:ln w="6350">
            <a:solidFill>
              <a:srgbClr val="D8D4CC"/>
            </a:solidFill>
            <a:prstDash val="solid"/>
          </a:ln>
        </p:spPr>
      </p:sp>
      <p:sp>
        <p:nvSpPr>
          <p:cNvPr id="10" name="Text 8"/>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11" name="Text 9"/>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AF7"/>
        </a:solidFill>
      </p:bgPr>
    </p:bg>
    <p:spTree>
      <p:nvGrpSpPr>
        <p:cNvPr id="1" name=""/>
        <p:cNvGrpSpPr/>
        <p:nvPr/>
      </p:nvGrpSpPr>
      <p:grpSpPr>
        <a:xfrm>
          <a:off x="0" y="0"/>
          <a:ext cx="0" cy="0"/>
          <a:chOff x="0" y="0"/>
          <a:chExt cx="0" cy="0"/>
        </a:xfrm>
      </p:grpSpPr>
      <p:sp>
        <p:nvSpPr>
          <p:cNvPr id="2" name="Text 0"/>
          <p:cNvSpPr/>
          <p:nvPr/>
        </p:nvSpPr>
        <p:spPr>
          <a:xfrm>
            <a:off x="548640" y="365760"/>
            <a:ext cx="7315200" cy="274320"/>
          </a:xfrm>
          <a:prstGeom prst="rect">
            <a:avLst/>
          </a:prstGeom>
          <a:noFill/>
          <a:ln/>
        </p:spPr>
        <p:txBody>
          <a:bodyPr wrap="square" lIns="0" tIns="0" rIns="0" bIns="0" rtlCol="0" anchor="ctr"/>
          <a:lstStyle/>
          <a:p>
            <a:pPr indent="0" marL="0">
              <a:buNone/>
            </a:pPr>
            <a:r>
              <a:rPr lang="en-US" sz="1100" b="1" spc="400" kern="0" dirty="0">
                <a:solidFill>
                  <a:srgbClr val="E0352B"/>
                </a:solidFill>
                <a:latin typeface="Calibri" pitchFamily="34" charset="0"/>
                <a:ea typeface="Calibri" pitchFamily="34" charset="-122"/>
                <a:cs typeface="Calibri" pitchFamily="34" charset="-120"/>
              </a:rPr>
              <a:t>05  ·  THE EIGHT LANES</a:t>
            </a:r>
            <a:endParaRPr lang="en-US" sz="1100" dirty="0"/>
          </a:p>
        </p:txBody>
      </p:sp>
      <p:sp>
        <p:nvSpPr>
          <p:cNvPr id="3" name="Text 1"/>
          <p:cNvSpPr/>
          <p:nvPr/>
        </p:nvSpPr>
        <p:spPr>
          <a:xfrm>
            <a:off x="548640" y="685800"/>
            <a:ext cx="10972800" cy="548640"/>
          </a:xfrm>
          <a:prstGeom prst="rect">
            <a:avLst/>
          </a:prstGeom>
          <a:noFill/>
          <a:ln/>
        </p:spPr>
        <p:txBody>
          <a:bodyPr wrap="square" lIns="0" tIns="0" rIns="0" bIns="0" rtlCol="0" anchor="ctr"/>
          <a:lstStyle/>
          <a:p>
            <a:pPr indent="0" marL="0">
              <a:buNone/>
            </a:pPr>
            <a:r>
              <a:rPr lang="en-US" sz="2600" dirty="0">
                <a:solidFill>
                  <a:srgbClr val="2A3F5F"/>
                </a:solidFill>
                <a:latin typeface="Georgia" pitchFamily="34" charset="0"/>
                <a:ea typeface="Georgia" pitchFamily="34" charset="-122"/>
                <a:cs typeface="Georgia" pitchFamily="34" charset="-120"/>
              </a:rPr>
              <a:t>Nested under our four vision pillars</a:t>
            </a:r>
            <a:endParaRPr lang="en-US" sz="2600" dirty="0"/>
          </a:p>
        </p:txBody>
      </p:sp>
      <p:sp>
        <p:nvSpPr>
          <p:cNvPr id="4" name="Shape 2"/>
          <p:cNvSpPr/>
          <p:nvPr/>
        </p:nvSpPr>
        <p:spPr>
          <a:xfrm>
            <a:off x="548640" y="1463040"/>
            <a:ext cx="2606040" cy="457200"/>
          </a:xfrm>
          <a:prstGeom prst="rect">
            <a:avLst/>
          </a:prstGeom>
          <a:solidFill>
            <a:srgbClr val="2A3F5F"/>
          </a:solidFill>
          <a:ln w="12700">
            <a:solidFill>
              <a:srgbClr val="2A3F5F"/>
            </a:solidFill>
            <a:prstDash val="solid"/>
          </a:ln>
        </p:spPr>
      </p:sp>
      <p:sp>
        <p:nvSpPr>
          <p:cNvPr id="5" name="Text 3"/>
          <p:cNvSpPr/>
          <p:nvPr/>
        </p:nvSpPr>
        <p:spPr>
          <a:xfrm>
            <a:off x="548640" y="1463040"/>
            <a:ext cx="2606040" cy="457200"/>
          </a:xfrm>
          <a:prstGeom prst="rect">
            <a:avLst/>
          </a:prstGeom>
          <a:noFill/>
          <a:ln/>
        </p:spPr>
        <p:txBody>
          <a:bodyPr wrap="square" lIns="0" tIns="0" rIns="0" bIns="0" rtlCol="0" anchor="ctr"/>
          <a:lstStyle/>
          <a:p>
            <a:pPr algn="ctr" indent="0" marL="0">
              <a:buNone/>
            </a:pPr>
            <a:r>
              <a:rPr lang="en-US" sz="1400" b="1" spc="600" kern="0" dirty="0">
                <a:solidFill>
                  <a:srgbClr val="FFFFFF"/>
                </a:solidFill>
                <a:latin typeface="Calibri" pitchFamily="34" charset="0"/>
                <a:ea typeface="Calibri" pitchFamily="34" charset="-122"/>
                <a:cs typeface="Calibri" pitchFamily="34" charset="-120"/>
              </a:rPr>
              <a:t>WORSHIP</a:t>
            </a:r>
            <a:endParaRPr lang="en-US" sz="1400" dirty="0"/>
          </a:p>
        </p:txBody>
      </p:sp>
      <p:sp>
        <p:nvSpPr>
          <p:cNvPr id="6" name="Shape 4"/>
          <p:cNvSpPr/>
          <p:nvPr/>
        </p:nvSpPr>
        <p:spPr>
          <a:xfrm>
            <a:off x="3246120" y="1463040"/>
            <a:ext cx="2606040" cy="457200"/>
          </a:xfrm>
          <a:prstGeom prst="rect">
            <a:avLst/>
          </a:prstGeom>
          <a:solidFill>
            <a:srgbClr val="E0352B"/>
          </a:solidFill>
          <a:ln w="12700">
            <a:solidFill>
              <a:srgbClr val="E0352B"/>
            </a:solidFill>
            <a:prstDash val="solid"/>
          </a:ln>
        </p:spPr>
      </p:sp>
      <p:sp>
        <p:nvSpPr>
          <p:cNvPr id="7" name="Text 5"/>
          <p:cNvSpPr/>
          <p:nvPr/>
        </p:nvSpPr>
        <p:spPr>
          <a:xfrm>
            <a:off x="3246120" y="1463040"/>
            <a:ext cx="2606040" cy="457200"/>
          </a:xfrm>
          <a:prstGeom prst="rect">
            <a:avLst/>
          </a:prstGeom>
          <a:noFill/>
          <a:ln/>
        </p:spPr>
        <p:txBody>
          <a:bodyPr wrap="square" lIns="0" tIns="0" rIns="0" bIns="0" rtlCol="0" anchor="ctr"/>
          <a:lstStyle/>
          <a:p>
            <a:pPr algn="ctr" indent="0" marL="0">
              <a:buNone/>
            </a:pPr>
            <a:r>
              <a:rPr lang="en-US" sz="1400" b="1" spc="600" kern="0" dirty="0">
                <a:solidFill>
                  <a:srgbClr val="FFFFFF"/>
                </a:solidFill>
                <a:latin typeface="Calibri" pitchFamily="34" charset="0"/>
                <a:ea typeface="Calibri" pitchFamily="34" charset="-122"/>
                <a:cs typeface="Calibri" pitchFamily="34" charset="-120"/>
              </a:rPr>
              <a:t>GROW</a:t>
            </a:r>
            <a:endParaRPr lang="en-US" sz="1400" dirty="0"/>
          </a:p>
        </p:txBody>
      </p:sp>
      <p:sp>
        <p:nvSpPr>
          <p:cNvPr id="8" name="Shape 6"/>
          <p:cNvSpPr/>
          <p:nvPr/>
        </p:nvSpPr>
        <p:spPr>
          <a:xfrm>
            <a:off x="5943600" y="1463040"/>
            <a:ext cx="2606040" cy="457200"/>
          </a:xfrm>
          <a:prstGeom prst="rect">
            <a:avLst/>
          </a:prstGeom>
          <a:solidFill>
            <a:srgbClr val="7BA85D"/>
          </a:solidFill>
          <a:ln w="12700">
            <a:solidFill>
              <a:srgbClr val="7BA85D"/>
            </a:solidFill>
            <a:prstDash val="solid"/>
          </a:ln>
        </p:spPr>
      </p:sp>
      <p:sp>
        <p:nvSpPr>
          <p:cNvPr id="9" name="Text 7"/>
          <p:cNvSpPr/>
          <p:nvPr/>
        </p:nvSpPr>
        <p:spPr>
          <a:xfrm>
            <a:off x="5943600" y="1463040"/>
            <a:ext cx="2606040" cy="457200"/>
          </a:xfrm>
          <a:prstGeom prst="rect">
            <a:avLst/>
          </a:prstGeom>
          <a:noFill/>
          <a:ln/>
        </p:spPr>
        <p:txBody>
          <a:bodyPr wrap="square" lIns="0" tIns="0" rIns="0" bIns="0" rtlCol="0" anchor="ctr"/>
          <a:lstStyle/>
          <a:p>
            <a:pPr algn="ctr" indent="0" marL="0">
              <a:buNone/>
            </a:pPr>
            <a:r>
              <a:rPr lang="en-US" sz="1400" b="1" spc="600" kern="0" dirty="0">
                <a:solidFill>
                  <a:srgbClr val="FFFFFF"/>
                </a:solidFill>
                <a:latin typeface="Calibri" pitchFamily="34" charset="0"/>
                <a:ea typeface="Calibri" pitchFamily="34" charset="-122"/>
                <a:cs typeface="Calibri" pitchFamily="34" charset="-120"/>
              </a:rPr>
              <a:t>CONNECT</a:t>
            </a:r>
            <a:endParaRPr lang="en-US" sz="1400" dirty="0"/>
          </a:p>
        </p:txBody>
      </p:sp>
      <p:sp>
        <p:nvSpPr>
          <p:cNvPr id="10" name="Shape 8"/>
          <p:cNvSpPr/>
          <p:nvPr/>
        </p:nvSpPr>
        <p:spPr>
          <a:xfrm>
            <a:off x="8641080" y="1463040"/>
            <a:ext cx="2606040" cy="457200"/>
          </a:xfrm>
          <a:prstGeom prst="rect">
            <a:avLst/>
          </a:prstGeom>
          <a:solidFill>
            <a:srgbClr val="3E5577"/>
          </a:solidFill>
          <a:ln w="12700">
            <a:solidFill>
              <a:srgbClr val="3E5577"/>
            </a:solidFill>
            <a:prstDash val="solid"/>
          </a:ln>
        </p:spPr>
      </p:sp>
      <p:sp>
        <p:nvSpPr>
          <p:cNvPr id="11" name="Text 9"/>
          <p:cNvSpPr/>
          <p:nvPr/>
        </p:nvSpPr>
        <p:spPr>
          <a:xfrm>
            <a:off x="8641080" y="1463040"/>
            <a:ext cx="2606040" cy="457200"/>
          </a:xfrm>
          <a:prstGeom prst="rect">
            <a:avLst/>
          </a:prstGeom>
          <a:noFill/>
          <a:ln/>
        </p:spPr>
        <p:txBody>
          <a:bodyPr wrap="square" lIns="0" tIns="0" rIns="0" bIns="0" rtlCol="0" anchor="ctr"/>
          <a:lstStyle/>
          <a:p>
            <a:pPr algn="ctr" indent="0" marL="0">
              <a:buNone/>
            </a:pPr>
            <a:r>
              <a:rPr lang="en-US" sz="1400" b="1" spc="600" kern="0" dirty="0">
                <a:solidFill>
                  <a:srgbClr val="FFFFFF"/>
                </a:solidFill>
                <a:latin typeface="Calibri" pitchFamily="34" charset="0"/>
                <a:ea typeface="Calibri" pitchFamily="34" charset="-122"/>
                <a:cs typeface="Calibri" pitchFamily="34" charset="-120"/>
              </a:rPr>
              <a:t>SERVE</a:t>
            </a:r>
            <a:endParaRPr lang="en-US" sz="1400" dirty="0"/>
          </a:p>
        </p:txBody>
      </p:sp>
      <p:sp>
        <p:nvSpPr>
          <p:cNvPr id="12" name="Shape 10"/>
          <p:cNvSpPr/>
          <p:nvPr/>
        </p:nvSpPr>
        <p:spPr>
          <a:xfrm>
            <a:off x="548640" y="2103120"/>
            <a:ext cx="2606040" cy="2697480"/>
          </a:xfrm>
          <a:prstGeom prst="rect">
            <a:avLst/>
          </a:prstGeom>
          <a:solidFill>
            <a:srgbClr val="FFFFFF"/>
          </a:solidFill>
          <a:ln w="15875">
            <a:solidFill>
              <a:srgbClr val="2A3F5F"/>
            </a:solidFill>
            <a:prstDash val="solid"/>
          </a:ln>
        </p:spPr>
      </p:sp>
      <p:sp>
        <p:nvSpPr>
          <p:cNvPr id="13" name="Text 11"/>
          <p:cNvSpPr/>
          <p:nvPr/>
        </p:nvSpPr>
        <p:spPr>
          <a:xfrm>
            <a:off x="548640" y="2583180"/>
            <a:ext cx="2606040" cy="640080"/>
          </a:xfrm>
          <a:prstGeom prst="rect">
            <a:avLst/>
          </a:prstGeom>
          <a:noFill/>
          <a:ln/>
        </p:spPr>
        <p:txBody>
          <a:bodyPr wrap="square" lIns="0" tIns="0" rIns="0" bIns="0" rtlCol="0" anchor="ctr"/>
          <a:lstStyle/>
          <a:p>
            <a:pPr algn="ctr" indent="0" marL="0">
              <a:buNone/>
            </a:pPr>
            <a:r>
              <a:rPr lang="en-US" sz="4400" b="1" dirty="0">
                <a:solidFill>
                  <a:srgbClr val="2A3F5F"/>
                </a:solidFill>
                <a:latin typeface="Georgia" pitchFamily="34" charset="0"/>
                <a:ea typeface="Georgia" pitchFamily="34" charset="-122"/>
                <a:cs typeface="Georgia" pitchFamily="34" charset="-120"/>
              </a:rPr>
              <a:t>01</a:t>
            </a:r>
            <a:endParaRPr lang="en-US" sz="4400" dirty="0"/>
          </a:p>
        </p:txBody>
      </p:sp>
      <p:sp>
        <p:nvSpPr>
          <p:cNvPr id="14" name="Shape 12"/>
          <p:cNvSpPr/>
          <p:nvPr/>
        </p:nvSpPr>
        <p:spPr>
          <a:xfrm>
            <a:off x="1577340" y="3415284"/>
            <a:ext cx="548640" cy="36576"/>
          </a:xfrm>
          <a:prstGeom prst="rect">
            <a:avLst/>
          </a:prstGeom>
          <a:solidFill>
            <a:srgbClr val="2A3F5F"/>
          </a:solidFill>
          <a:ln w="12700">
            <a:solidFill>
              <a:srgbClr val="2A3F5F"/>
            </a:solidFill>
            <a:prstDash val="solid"/>
          </a:ln>
        </p:spPr>
      </p:sp>
      <p:sp>
        <p:nvSpPr>
          <p:cNvPr id="15" name="Text 13"/>
          <p:cNvSpPr/>
          <p:nvPr/>
        </p:nvSpPr>
        <p:spPr>
          <a:xfrm>
            <a:off x="548640" y="3589020"/>
            <a:ext cx="2606040" cy="640080"/>
          </a:xfrm>
          <a:prstGeom prst="rect">
            <a:avLst/>
          </a:prstGeom>
          <a:noFill/>
          <a:ln/>
        </p:spPr>
        <p:txBody>
          <a:bodyPr wrap="square" lIns="0" tIns="0" rIns="0" bIns="0" rtlCol="0" anchor="ctr"/>
          <a:lstStyle/>
          <a:p>
            <a:pPr algn="ctr" indent="0" marL="0">
              <a:buNone/>
            </a:pPr>
            <a:r>
              <a:rPr lang="en-US" sz="1800" b="1" spc="300" kern="0" dirty="0">
                <a:solidFill>
                  <a:srgbClr val="2A3F5F"/>
                </a:solidFill>
                <a:latin typeface="Calibri" pitchFamily="34" charset="0"/>
                <a:ea typeface="Calibri" pitchFamily="34" charset="-122"/>
                <a:cs typeface="Calibri" pitchFamily="34" charset="-120"/>
              </a:rPr>
              <a:t>Worship</a:t>
            </a:r>
            <a:endParaRPr lang="en-US" sz="1800" dirty="0"/>
          </a:p>
        </p:txBody>
      </p:sp>
      <p:sp>
        <p:nvSpPr>
          <p:cNvPr id="16" name="Shape 14"/>
          <p:cNvSpPr/>
          <p:nvPr/>
        </p:nvSpPr>
        <p:spPr>
          <a:xfrm>
            <a:off x="3246120" y="2103120"/>
            <a:ext cx="2606040" cy="838200"/>
          </a:xfrm>
          <a:prstGeom prst="rect">
            <a:avLst/>
          </a:prstGeom>
          <a:solidFill>
            <a:srgbClr val="FFFFFF"/>
          </a:solidFill>
          <a:ln w="15875">
            <a:solidFill>
              <a:srgbClr val="E0352B"/>
            </a:solidFill>
            <a:prstDash val="solid"/>
          </a:ln>
        </p:spPr>
      </p:sp>
      <p:sp>
        <p:nvSpPr>
          <p:cNvPr id="17" name="Text 15"/>
          <p:cNvSpPr/>
          <p:nvPr/>
        </p:nvSpPr>
        <p:spPr>
          <a:xfrm>
            <a:off x="3383280" y="2103120"/>
            <a:ext cx="457200" cy="838200"/>
          </a:xfrm>
          <a:prstGeom prst="rect">
            <a:avLst/>
          </a:prstGeom>
          <a:noFill/>
          <a:ln/>
        </p:spPr>
        <p:txBody>
          <a:bodyPr wrap="square" lIns="0" tIns="0" rIns="0" bIns="0" rtlCol="0" anchor="ctr"/>
          <a:lstStyle/>
          <a:p>
            <a:pPr algn="l" indent="0" marL="0">
              <a:buNone/>
            </a:pPr>
            <a:r>
              <a:rPr lang="en-US" sz="1400" b="1" dirty="0">
                <a:solidFill>
                  <a:srgbClr val="E0352B"/>
                </a:solidFill>
                <a:latin typeface="Georgia" pitchFamily="34" charset="0"/>
                <a:ea typeface="Georgia" pitchFamily="34" charset="-122"/>
                <a:cs typeface="Georgia" pitchFamily="34" charset="-120"/>
              </a:rPr>
              <a:t>02</a:t>
            </a:r>
            <a:endParaRPr lang="en-US" sz="1400" dirty="0"/>
          </a:p>
        </p:txBody>
      </p:sp>
      <p:sp>
        <p:nvSpPr>
          <p:cNvPr id="18" name="Text 16"/>
          <p:cNvSpPr/>
          <p:nvPr/>
        </p:nvSpPr>
        <p:spPr>
          <a:xfrm>
            <a:off x="3840480" y="2103120"/>
            <a:ext cx="1965960" cy="838200"/>
          </a:xfrm>
          <a:prstGeom prst="rect">
            <a:avLst/>
          </a:prstGeom>
          <a:noFill/>
          <a:ln/>
        </p:spPr>
        <p:txBody>
          <a:bodyPr wrap="square" lIns="0" tIns="0" rIns="0" bIns="0" rtlCol="0" anchor="ctr"/>
          <a:lstStyle/>
          <a:p>
            <a:pPr algn="l" indent="0" marL="0">
              <a:buNone/>
            </a:pPr>
            <a:r>
              <a:rPr lang="en-US" sz="1200" dirty="0">
                <a:solidFill>
                  <a:srgbClr val="2A3F5F"/>
                </a:solidFill>
                <a:latin typeface="Calibri" pitchFamily="34" charset="0"/>
                <a:ea typeface="Calibri" pitchFamily="34" charset="-122"/>
                <a:cs typeface="Calibri" pitchFamily="34" charset="-120"/>
              </a:rPr>
              <a:t>Children's</a:t>
            </a:r>
            <a:endParaRPr lang="en-US" sz="1200" dirty="0"/>
          </a:p>
        </p:txBody>
      </p:sp>
      <p:sp>
        <p:nvSpPr>
          <p:cNvPr id="19" name="Shape 17"/>
          <p:cNvSpPr/>
          <p:nvPr/>
        </p:nvSpPr>
        <p:spPr>
          <a:xfrm>
            <a:off x="3246120" y="3032760"/>
            <a:ext cx="2606040" cy="838200"/>
          </a:xfrm>
          <a:prstGeom prst="rect">
            <a:avLst/>
          </a:prstGeom>
          <a:solidFill>
            <a:srgbClr val="FFFFFF"/>
          </a:solidFill>
          <a:ln w="15875">
            <a:solidFill>
              <a:srgbClr val="E0352B"/>
            </a:solidFill>
            <a:prstDash val="solid"/>
          </a:ln>
        </p:spPr>
      </p:sp>
      <p:sp>
        <p:nvSpPr>
          <p:cNvPr id="20" name="Text 18"/>
          <p:cNvSpPr/>
          <p:nvPr/>
        </p:nvSpPr>
        <p:spPr>
          <a:xfrm>
            <a:off x="3383280" y="3032760"/>
            <a:ext cx="457200" cy="838200"/>
          </a:xfrm>
          <a:prstGeom prst="rect">
            <a:avLst/>
          </a:prstGeom>
          <a:noFill/>
          <a:ln/>
        </p:spPr>
        <p:txBody>
          <a:bodyPr wrap="square" lIns="0" tIns="0" rIns="0" bIns="0" rtlCol="0" anchor="ctr"/>
          <a:lstStyle/>
          <a:p>
            <a:pPr algn="l" indent="0" marL="0">
              <a:buNone/>
            </a:pPr>
            <a:r>
              <a:rPr lang="en-US" sz="1400" b="1" dirty="0">
                <a:solidFill>
                  <a:srgbClr val="E0352B"/>
                </a:solidFill>
                <a:latin typeface="Georgia" pitchFamily="34" charset="0"/>
                <a:ea typeface="Georgia" pitchFamily="34" charset="-122"/>
                <a:cs typeface="Georgia" pitchFamily="34" charset="-120"/>
              </a:rPr>
              <a:t>03</a:t>
            </a:r>
            <a:endParaRPr lang="en-US" sz="1400" dirty="0"/>
          </a:p>
        </p:txBody>
      </p:sp>
      <p:sp>
        <p:nvSpPr>
          <p:cNvPr id="21" name="Text 19"/>
          <p:cNvSpPr/>
          <p:nvPr/>
        </p:nvSpPr>
        <p:spPr>
          <a:xfrm>
            <a:off x="3840480" y="3032760"/>
            <a:ext cx="1965960" cy="838200"/>
          </a:xfrm>
          <a:prstGeom prst="rect">
            <a:avLst/>
          </a:prstGeom>
          <a:noFill/>
          <a:ln/>
        </p:spPr>
        <p:txBody>
          <a:bodyPr wrap="square" lIns="0" tIns="0" rIns="0" bIns="0" rtlCol="0" anchor="ctr"/>
          <a:lstStyle/>
          <a:p>
            <a:pPr algn="l" indent="0" marL="0">
              <a:buNone/>
            </a:pPr>
            <a:r>
              <a:rPr lang="en-US" sz="1200" dirty="0">
                <a:solidFill>
                  <a:srgbClr val="2A3F5F"/>
                </a:solidFill>
                <a:latin typeface="Calibri" pitchFamily="34" charset="0"/>
                <a:ea typeface="Calibri" pitchFamily="34" charset="-122"/>
                <a:cs typeface="Calibri" pitchFamily="34" charset="-120"/>
              </a:rPr>
              <a:t>Youth</a:t>
            </a:r>
            <a:endParaRPr lang="en-US" sz="1200" dirty="0"/>
          </a:p>
        </p:txBody>
      </p:sp>
      <p:sp>
        <p:nvSpPr>
          <p:cNvPr id="22" name="Shape 20"/>
          <p:cNvSpPr/>
          <p:nvPr/>
        </p:nvSpPr>
        <p:spPr>
          <a:xfrm>
            <a:off x="3246120" y="3962400"/>
            <a:ext cx="2606040" cy="838200"/>
          </a:xfrm>
          <a:prstGeom prst="rect">
            <a:avLst/>
          </a:prstGeom>
          <a:solidFill>
            <a:srgbClr val="FFFFFF"/>
          </a:solidFill>
          <a:ln w="15875">
            <a:solidFill>
              <a:srgbClr val="E0352B"/>
            </a:solidFill>
            <a:prstDash val="solid"/>
          </a:ln>
        </p:spPr>
      </p:sp>
      <p:sp>
        <p:nvSpPr>
          <p:cNvPr id="23" name="Text 21"/>
          <p:cNvSpPr/>
          <p:nvPr/>
        </p:nvSpPr>
        <p:spPr>
          <a:xfrm>
            <a:off x="3383280" y="3962400"/>
            <a:ext cx="457200" cy="838200"/>
          </a:xfrm>
          <a:prstGeom prst="rect">
            <a:avLst/>
          </a:prstGeom>
          <a:noFill/>
          <a:ln/>
        </p:spPr>
        <p:txBody>
          <a:bodyPr wrap="square" lIns="0" tIns="0" rIns="0" bIns="0" rtlCol="0" anchor="ctr"/>
          <a:lstStyle/>
          <a:p>
            <a:pPr algn="l" indent="0" marL="0">
              <a:buNone/>
            </a:pPr>
            <a:r>
              <a:rPr lang="en-US" sz="1400" b="1" dirty="0">
                <a:solidFill>
                  <a:srgbClr val="E0352B"/>
                </a:solidFill>
                <a:latin typeface="Georgia" pitchFamily="34" charset="0"/>
                <a:ea typeface="Georgia" pitchFamily="34" charset="-122"/>
                <a:cs typeface="Georgia" pitchFamily="34" charset="-120"/>
              </a:rPr>
              <a:t>04</a:t>
            </a:r>
            <a:endParaRPr lang="en-US" sz="1400" dirty="0"/>
          </a:p>
        </p:txBody>
      </p:sp>
      <p:sp>
        <p:nvSpPr>
          <p:cNvPr id="24" name="Text 22"/>
          <p:cNvSpPr/>
          <p:nvPr/>
        </p:nvSpPr>
        <p:spPr>
          <a:xfrm>
            <a:off x="3840480" y="3962400"/>
            <a:ext cx="1965960" cy="838200"/>
          </a:xfrm>
          <a:prstGeom prst="rect">
            <a:avLst/>
          </a:prstGeom>
          <a:noFill/>
          <a:ln/>
        </p:spPr>
        <p:txBody>
          <a:bodyPr wrap="square" lIns="0" tIns="0" rIns="0" bIns="0" rtlCol="0" anchor="ctr"/>
          <a:lstStyle/>
          <a:p>
            <a:pPr algn="l" indent="0" marL="0">
              <a:buNone/>
            </a:pPr>
            <a:r>
              <a:rPr lang="en-US" sz="1200" dirty="0">
                <a:solidFill>
                  <a:srgbClr val="2A3F5F"/>
                </a:solidFill>
                <a:latin typeface="Calibri" pitchFamily="34" charset="0"/>
                <a:ea typeface="Calibri" pitchFamily="34" charset="-122"/>
                <a:cs typeface="Calibri" pitchFamily="34" charset="-120"/>
              </a:rPr>
              <a:t>Adult Groups</a:t>
            </a:r>
            <a:endParaRPr lang="en-US" sz="1200" dirty="0"/>
          </a:p>
        </p:txBody>
      </p:sp>
      <p:sp>
        <p:nvSpPr>
          <p:cNvPr id="25" name="Shape 23"/>
          <p:cNvSpPr/>
          <p:nvPr/>
        </p:nvSpPr>
        <p:spPr>
          <a:xfrm>
            <a:off x="5943600" y="2103120"/>
            <a:ext cx="2606040" cy="1303020"/>
          </a:xfrm>
          <a:prstGeom prst="rect">
            <a:avLst/>
          </a:prstGeom>
          <a:solidFill>
            <a:srgbClr val="FFFFFF"/>
          </a:solidFill>
          <a:ln w="15875">
            <a:solidFill>
              <a:srgbClr val="7BA85D"/>
            </a:solidFill>
            <a:prstDash val="solid"/>
          </a:ln>
        </p:spPr>
      </p:sp>
      <p:sp>
        <p:nvSpPr>
          <p:cNvPr id="26" name="Text 24"/>
          <p:cNvSpPr/>
          <p:nvPr/>
        </p:nvSpPr>
        <p:spPr>
          <a:xfrm>
            <a:off x="6080760" y="2103120"/>
            <a:ext cx="457200" cy="1303020"/>
          </a:xfrm>
          <a:prstGeom prst="rect">
            <a:avLst/>
          </a:prstGeom>
          <a:noFill/>
          <a:ln/>
        </p:spPr>
        <p:txBody>
          <a:bodyPr wrap="square" lIns="0" tIns="0" rIns="0" bIns="0" rtlCol="0" anchor="ctr"/>
          <a:lstStyle/>
          <a:p>
            <a:pPr algn="l" indent="0" marL="0">
              <a:buNone/>
            </a:pPr>
            <a:r>
              <a:rPr lang="en-US" sz="1400" b="1" dirty="0">
                <a:solidFill>
                  <a:srgbClr val="7BA85D"/>
                </a:solidFill>
                <a:latin typeface="Georgia" pitchFamily="34" charset="0"/>
                <a:ea typeface="Georgia" pitchFamily="34" charset="-122"/>
                <a:cs typeface="Georgia" pitchFamily="34" charset="-120"/>
              </a:rPr>
              <a:t>05</a:t>
            </a:r>
            <a:endParaRPr lang="en-US" sz="1400" dirty="0"/>
          </a:p>
        </p:txBody>
      </p:sp>
      <p:sp>
        <p:nvSpPr>
          <p:cNvPr id="27" name="Text 25"/>
          <p:cNvSpPr/>
          <p:nvPr/>
        </p:nvSpPr>
        <p:spPr>
          <a:xfrm>
            <a:off x="6537960" y="2103120"/>
            <a:ext cx="1965960" cy="1303020"/>
          </a:xfrm>
          <a:prstGeom prst="rect">
            <a:avLst/>
          </a:prstGeom>
          <a:noFill/>
          <a:ln/>
        </p:spPr>
        <p:txBody>
          <a:bodyPr wrap="square" lIns="0" tIns="0" rIns="0" bIns="0" rtlCol="0" anchor="ctr"/>
          <a:lstStyle/>
          <a:p>
            <a:pPr algn="l" indent="0" marL="0">
              <a:buNone/>
            </a:pPr>
            <a:r>
              <a:rPr lang="en-US" sz="1200" dirty="0">
                <a:solidFill>
                  <a:srgbClr val="2A3F5F"/>
                </a:solidFill>
                <a:latin typeface="Calibri" pitchFamily="34" charset="0"/>
                <a:ea typeface="Calibri" pitchFamily="34" charset="-122"/>
                <a:cs typeface="Calibri" pitchFamily="34" charset="-120"/>
              </a:rPr>
              <a:t>Care</a:t>
            </a:r>
            <a:endParaRPr lang="en-US" sz="1200" dirty="0"/>
          </a:p>
        </p:txBody>
      </p:sp>
      <p:sp>
        <p:nvSpPr>
          <p:cNvPr id="28" name="Shape 26"/>
          <p:cNvSpPr/>
          <p:nvPr/>
        </p:nvSpPr>
        <p:spPr>
          <a:xfrm>
            <a:off x="5943600" y="3497580"/>
            <a:ext cx="2606040" cy="1303020"/>
          </a:xfrm>
          <a:prstGeom prst="rect">
            <a:avLst/>
          </a:prstGeom>
          <a:solidFill>
            <a:srgbClr val="FFFFFF"/>
          </a:solidFill>
          <a:ln w="15875">
            <a:solidFill>
              <a:srgbClr val="7BA85D"/>
            </a:solidFill>
            <a:prstDash val="solid"/>
          </a:ln>
        </p:spPr>
      </p:sp>
      <p:sp>
        <p:nvSpPr>
          <p:cNvPr id="29" name="Text 27"/>
          <p:cNvSpPr/>
          <p:nvPr/>
        </p:nvSpPr>
        <p:spPr>
          <a:xfrm>
            <a:off x="6080760" y="3497580"/>
            <a:ext cx="457200" cy="1303020"/>
          </a:xfrm>
          <a:prstGeom prst="rect">
            <a:avLst/>
          </a:prstGeom>
          <a:noFill/>
          <a:ln/>
        </p:spPr>
        <p:txBody>
          <a:bodyPr wrap="square" lIns="0" tIns="0" rIns="0" bIns="0" rtlCol="0" anchor="ctr"/>
          <a:lstStyle/>
          <a:p>
            <a:pPr algn="l" indent="0" marL="0">
              <a:buNone/>
            </a:pPr>
            <a:r>
              <a:rPr lang="en-US" sz="1400" b="1" dirty="0">
                <a:solidFill>
                  <a:srgbClr val="7BA85D"/>
                </a:solidFill>
                <a:latin typeface="Georgia" pitchFamily="34" charset="0"/>
                <a:ea typeface="Georgia" pitchFamily="34" charset="-122"/>
                <a:cs typeface="Georgia" pitchFamily="34" charset="-120"/>
              </a:rPr>
              <a:t>07</a:t>
            </a:r>
            <a:endParaRPr lang="en-US" sz="1400" dirty="0"/>
          </a:p>
        </p:txBody>
      </p:sp>
      <p:sp>
        <p:nvSpPr>
          <p:cNvPr id="30" name="Text 28"/>
          <p:cNvSpPr/>
          <p:nvPr/>
        </p:nvSpPr>
        <p:spPr>
          <a:xfrm>
            <a:off x="6537960" y="3497580"/>
            <a:ext cx="1965960" cy="1303020"/>
          </a:xfrm>
          <a:prstGeom prst="rect">
            <a:avLst/>
          </a:prstGeom>
          <a:noFill/>
          <a:ln/>
        </p:spPr>
        <p:txBody>
          <a:bodyPr wrap="square" lIns="0" tIns="0" rIns="0" bIns="0" rtlCol="0" anchor="ctr"/>
          <a:lstStyle/>
          <a:p>
            <a:pPr algn="l" indent="0" marL="0">
              <a:buNone/>
            </a:pPr>
            <a:r>
              <a:rPr lang="en-US" sz="1200" dirty="0">
                <a:solidFill>
                  <a:srgbClr val="2A3F5F"/>
                </a:solidFill>
                <a:latin typeface="Calibri" pitchFamily="34" charset="0"/>
                <a:ea typeface="Calibri" pitchFamily="34" charset="-122"/>
                <a:cs typeface="Calibri" pitchFamily="34" charset="-120"/>
              </a:rPr>
              <a:t>Communications</a:t>
            </a:r>
            <a:endParaRPr lang="en-US" sz="1200" dirty="0"/>
          </a:p>
        </p:txBody>
      </p:sp>
      <p:sp>
        <p:nvSpPr>
          <p:cNvPr id="31" name="Shape 29"/>
          <p:cNvSpPr/>
          <p:nvPr/>
        </p:nvSpPr>
        <p:spPr>
          <a:xfrm>
            <a:off x="8641080" y="2103120"/>
            <a:ext cx="2606040" cy="2697480"/>
          </a:xfrm>
          <a:prstGeom prst="rect">
            <a:avLst/>
          </a:prstGeom>
          <a:solidFill>
            <a:srgbClr val="FFFFFF"/>
          </a:solidFill>
          <a:ln w="15875">
            <a:solidFill>
              <a:srgbClr val="3E5577"/>
            </a:solidFill>
            <a:prstDash val="solid"/>
          </a:ln>
        </p:spPr>
      </p:sp>
      <p:sp>
        <p:nvSpPr>
          <p:cNvPr id="32" name="Text 30"/>
          <p:cNvSpPr/>
          <p:nvPr/>
        </p:nvSpPr>
        <p:spPr>
          <a:xfrm>
            <a:off x="8641080" y="2583180"/>
            <a:ext cx="2606040" cy="640080"/>
          </a:xfrm>
          <a:prstGeom prst="rect">
            <a:avLst/>
          </a:prstGeom>
          <a:noFill/>
          <a:ln/>
        </p:spPr>
        <p:txBody>
          <a:bodyPr wrap="square" lIns="0" tIns="0" rIns="0" bIns="0" rtlCol="0" anchor="ctr"/>
          <a:lstStyle/>
          <a:p>
            <a:pPr algn="ctr" indent="0" marL="0">
              <a:buNone/>
            </a:pPr>
            <a:r>
              <a:rPr lang="en-US" sz="4400" b="1" dirty="0">
                <a:solidFill>
                  <a:srgbClr val="3E5577"/>
                </a:solidFill>
                <a:latin typeface="Georgia" pitchFamily="34" charset="0"/>
                <a:ea typeface="Georgia" pitchFamily="34" charset="-122"/>
                <a:cs typeface="Georgia" pitchFamily="34" charset="-120"/>
              </a:rPr>
              <a:t>06</a:t>
            </a:r>
            <a:endParaRPr lang="en-US" sz="4400" dirty="0"/>
          </a:p>
        </p:txBody>
      </p:sp>
      <p:sp>
        <p:nvSpPr>
          <p:cNvPr id="33" name="Shape 31"/>
          <p:cNvSpPr/>
          <p:nvPr/>
        </p:nvSpPr>
        <p:spPr>
          <a:xfrm>
            <a:off x="9669780" y="3415284"/>
            <a:ext cx="548640" cy="36576"/>
          </a:xfrm>
          <a:prstGeom prst="rect">
            <a:avLst/>
          </a:prstGeom>
          <a:solidFill>
            <a:srgbClr val="3E5577"/>
          </a:solidFill>
          <a:ln w="12700">
            <a:solidFill>
              <a:srgbClr val="3E5577"/>
            </a:solidFill>
            <a:prstDash val="solid"/>
          </a:ln>
        </p:spPr>
      </p:sp>
      <p:sp>
        <p:nvSpPr>
          <p:cNvPr id="34" name="Text 32"/>
          <p:cNvSpPr/>
          <p:nvPr/>
        </p:nvSpPr>
        <p:spPr>
          <a:xfrm>
            <a:off x="8641080" y="3589020"/>
            <a:ext cx="2606040" cy="640080"/>
          </a:xfrm>
          <a:prstGeom prst="rect">
            <a:avLst/>
          </a:prstGeom>
          <a:noFill/>
          <a:ln/>
        </p:spPr>
        <p:txBody>
          <a:bodyPr wrap="square" lIns="0" tIns="0" rIns="0" bIns="0" rtlCol="0" anchor="ctr"/>
          <a:lstStyle/>
          <a:p>
            <a:pPr algn="ctr" indent="0" marL="0">
              <a:buNone/>
            </a:pPr>
            <a:r>
              <a:rPr lang="en-US" sz="1800" b="1" spc="300" kern="0" dirty="0">
                <a:solidFill>
                  <a:srgbClr val="2A3F5F"/>
                </a:solidFill>
                <a:latin typeface="Calibri" pitchFamily="34" charset="0"/>
                <a:ea typeface="Calibri" pitchFamily="34" charset="-122"/>
                <a:cs typeface="Calibri" pitchFamily="34" charset="-120"/>
              </a:rPr>
              <a:t>Missions</a:t>
            </a:r>
            <a:endParaRPr lang="en-US" sz="1800" dirty="0"/>
          </a:p>
        </p:txBody>
      </p:sp>
      <p:sp>
        <p:nvSpPr>
          <p:cNvPr id="35" name="Shape 33"/>
          <p:cNvSpPr/>
          <p:nvPr/>
        </p:nvSpPr>
        <p:spPr>
          <a:xfrm>
            <a:off x="548640" y="4937760"/>
            <a:ext cx="11094415" cy="502920"/>
          </a:xfrm>
          <a:prstGeom prst="rect">
            <a:avLst/>
          </a:prstGeom>
          <a:solidFill>
            <a:srgbClr val="C8D2E4"/>
          </a:solidFill>
          <a:ln w="6350">
            <a:solidFill>
              <a:srgbClr val="A6B3D4"/>
            </a:solidFill>
            <a:prstDash val="solid"/>
          </a:ln>
        </p:spPr>
      </p:sp>
      <p:sp>
        <p:nvSpPr>
          <p:cNvPr id="36" name="Text 34"/>
          <p:cNvSpPr/>
          <p:nvPr/>
        </p:nvSpPr>
        <p:spPr>
          <a:xfrm>
            <a:off x="777240" y="4937760"/>
            <a:ext cx="548640" cy="502920"/>
          </a:xfrm>
          <a:prstGeom prst="rect">
            <a:avLst/>
          </a:prstGeom>
          <a:noFill/>
          <a:ln/>
        </p:spPr>
        <p:txBody>
          <a:bodyPr wrap="square" lIns="0" tIns="0" rIns="0" bIns="0" rtlCol="0" anchor="ctr"/>
          <a:lstStyle/>
          <a:p>
            <a:pPr algn="l" indent="0" marL="0">
              <a:buNone/>
            </a:pPr>
            <a:r>
              <a:rPr lang="en-US" sz="1600" b="1" dirty="0">
                <a:solidFill>
                  <a:srgbClr val="1D2C44"/>
                </a:solidFill>
                <a:latin typeface="Georgia" pitchFamily="34" charset="0"/>
                <a:ea typeface="Georgia" pitchFamily="34" charset="-122"/>
                <a:cs typeface="Georgia" pitchFamily="34" charset="-120"/>
              </a:rPr>
              <a:t>08</a:t>
            </a:r>
            <a:endParaRPr lang="en-US" sz="1600" dirty="0"/>
          </a:p>
        </p:txBody>
      </p:sp>
      <p:sp>
        <p:nvSpPr>
          <p:cNvPr id="37" name="Text 35"/>
          <p:cNvSpPr/>
          <p:nvPr/>
        </p:nvSpPr>
        <p:spPr>
          <a:xfrm>
            <a:off x="1371600" y="4937760"/>
            <a:ext cx="9601200" cy="502920"/>
          </a:xfrm>
          <a:prstGeom prst="rect">
            <a:avLst/>
          </a:prstGeom>
          <a:noFill/>
          <a:ln/>
        </p:spPr>
        <p:txBody>
          <a:bodyPr wrap="square" lIns="0" tIns="0" rIns="0" bIns="0" rtlCol="0" anchor="ctr"/>
          <a:lstStyle/>
          <a:p>
            <a:pPr algn="l" indent="0" marL="0">
              <a:buNone/>
            </a:pPr>
            <a:r>
              <a:rPr lang="en-US" sz="1300" i="1" dirty="0">
                <a:solidFill>
                  <a:srgbClr val="1D2C44"/>
                </a:solidFill>
                <a:latin typeface="Calibri" pitchFamily="34" charset="0"/>
                <a:ea typeface="Calibri" pitchFamily="34" charset="-122"/>
                <a:cs typeface="Calibri" pitchFamily="34" charset="-120"/>
              </a:rPr>
              <a:t>Administration  ·  the backbone underneath all four pillars</a:t>
            </a:r>
            <a:endParaRPr lang="en-US" sz="1300" dirty="0"/>
          </a:p>
        </p:txBody>
      </p:sp>
      <p:sp>
        <p:nvSpPr>
          <p:cNvPr id="38" name="Text 36"/>
          <p:cNvSpPr/>
          <p:nvPr/>
        </p:nvSpPr>
        <p:spPr>
          <a:xfrm>
            <a:off x="548640" y="5623560"/>
            <a:ext cx="11094415" cy="365760"/>
          </a:xfrm>
          <a:prstGeom prst="rect">
            <a:avLst/>
          </a:prstGeom>
          <a:noFill/>
          <a:ln/>
        </p:spPr>
        <p:txBody>
          <a:bodyPr wrap="square" lIns="0" tIns="0" rIns="0" bIns="0" rtlCol="0" anchor="ctr"/>
          <a:lstStyle/>
          <a:p>
            <a:pPr algn="ctr" indent="0" marL="0">
              <a:buNone/>
            </a:pPr>
            <a:r>
              <a:rPr lang="en-US" sz="1300" i="1" dirty="0">
                <a:solidFill>
                  <a:srgbClr val="444444"/>
                </a:solidFill>
                <a:latin typeface="Georgia" pitchFamily="34" charset="0"/>
                <a:ea typeface="Georgia" pitchFamily="34" charset="-122"/>
                <a:cs typeface="Georgia" pitchFamily="34" charset="-120"/>
              </a:rPr>
              <a:t>Eight lanes, four pillars, one backbone. Each lane has a named leader, a staff partner, and a clear on-ramp.</a:t>
            </a:r>
            <a:endParaRPr lang="en-US" sz="1300" dirty="0"/>
          </a:p>
        </p:txBody>
      </p:sp>
      <p:sp>
        <p:nvSpPr>
          <p:cNvPr id="39" name="Shape 37"/>
          <p:cNvSpPr/>
          <p:nvPr/>
        </p:nvSpPr>
        <p:spPr>
          <a:xfrm>
            <a:off x="548640" y="6355080"/>
            <a:ext cx="11094415" cy="0"/>
          </a:xfrm>
          <a:prstGeom prst="line">
            <a:avLst/>
          </a:prstGeom>
          <a:noFill/>
          <a:ln w="6350">
            <a:solidFill>
              <a:srgbClr val="D8D4CC"/>
            </a:solidFill>
            <a:prstDash val="solid"/>
          </a:ln>
        </p:spPr>
      </p:sp>
      <p:sp>
        <p:nvSpPr>
          <p:cNvPr id="40" name="Text 38"/>
          <p:cNvSpPr/>
          <p:nvPr/>
        </p:nvSpPr>
        <p:spPr>
          <a:xfrm>
            <a:off x="548640" y="6446520"/>
            <a:ext cx="5486400" cy="274320"/>
          </a:xfrm>
          <a:prstGeom prst="rect">
            <a:avLst/>
          </a:prstGeom>
          <a:noFill/>
          <a:ln/>
        </p:spPr>
        <p:txBody>
          <a:bodyPr wrap="square" lIns="0" tIns="0" rIns="0" bIns="0" rtlCol="0" anchor="ctr"/>
          <a:lstStyle/>
          <a:p>
            <a:pPr indent="0" marL="0">
              <a:buNone/>
            </a:pPr>
            <a:r>
              <a:rPr lang="en-US" sz="900" spc="200" kern="0" dirty="0">
                <a:solidFill>
                  <a:srgbClr val="888888"/>
                </a:solidFill>
                <a:latin typeface="Calibri" pitchFamily="34" charset="0"/>
                <a:ea typeface="Calibri" pitchFamily="34" charset="-122"/>
                <a:cs typeface="Calibri" pitchFamily="34" charset="-120"/>
              </a:rPr>
              <a:t>SFUMC  |  Church Council  |  May 27, 2026</a:t>
            </a:r>
            <a:endParaRPr lang="en-US" sz="900" dirty="0"/>
          </a:p>
        </p:txBody>
      </p:sp>
      <p:sp>
        <p:nvSpPr>
          <p:cNvPr id="41" name="Text 39"/>
          <p:cNvSpPr/>
          <p:nvPr/>
        </p:nvSpPr>
        <p:spPr>
          <a:xfrm>
            <a:off x="11094415" y="6446520"/>
            <a:ext cx="548640" cy="274320"/>
          </a:xfrm>
          <a:prstGeom prst="rect">
            <a:avLst/>
          </a:prstGeom>
          <a:noFill/>
          <a:ln/>
        </p:spPr>
        <p:txBody>
          <a:bodyPr wrap="square" lIns="0" tIns="0" rIns="0" bIns="0" rtlCol="0" anchor="ctr"/>
          <a:lstStyle/>
          <a:p>
            <a:pPr algn="r" indent="0" marL="0">
              <a:buNone/>
            </a:pPr>
            <a:r>
              <a:rPr lang="en-US" sz="900" dirty="0">
                <a:solidFill>
                  <a:srgbClr val="888888"/>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SFUMC Volunteer Infrastructure</dc:title>
  <dc:subject>PptxGenJS Presentation</dc:subject>
  <dc:creator>Woods Lisenby</dc:creator>
  <cp:lastModifiedBy>Woods Lisenby</cp:lastModifiedBy>
  <cp:revision>1</cp:revision>
  <dcterms:created xsi:type="dcterms:W3CDTF">2026-05-27T16:58:47Z</dcterms:created>
  <dcterms:modified xsi:type="dcterms:W3CDTF">2026-05-27T16:58:47Z</dcterms:modified>
</cp:coreProperties>
</file>